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84" r:id="rId3"/>
    <p:sldId id="332" r:id="rId4"/>
    <p:sldId id="314" r:id="rId5"/>
    <p:sldId id="348" r:id="rId6"/>
    <p:sldId id="349" r:id="rId7"/>
    <p:sldId id="350" r:id="rId8"/>
    <p:sldId id="351" r:id="rId9"/>
    <p:sldId id="257" r:id="rId10"/>
    <p:sldId id="357" r:id="rId11"/>
    <p:sldId id="315" r:id="rId12"/>
    <p:sldId id="317" r:id="rId13"/>
    <p:sldId id="262" r:id="rId14"/>
    <p:sldId id="263" r:id="rId15"/>
    <p:sldId id="264" r:id="rId16"/>
    <p:sldId id="319" r:id="rId17"/>
    <p:sldId id="320" r:id="rId18"/>
    <p:sldId id="261" r:id="rId19"/>
    <p:sldId id="265" r:id="rId20"/>
    <p:sldId id="266" r:id="rId21"/>
    <p:sldId id="324" r:id="rId22"/>
    <p:sldId id="352" r:id="rId23"/>
    <p:sldId id="316" r:id="rId24"/>
    <p:sldId id="355" r:id="rId25"/>
    <p:sldId id="260" r:id="rId26"/>
    <p:sldId id="277" r:id="rId27"/>
    <p:sldId id="271" r:id="rId28"/>
    <p:sldId id="353" r:id="rId29"/>
    <p:sldId id="354" r:id="rId30"/>
    <p:sldId id="360" r:id="rId31"/>
    <p:sldId id="339" r:id="rId32"/>
    <p:sldId id="343" r:id="rId33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2"/>
    <a:srgbClr val="F3831D"/>
    <a:srgbClr val="00B0F0"/>
    <a:srgbClr val="FF0000"/>
    <a:srgbClr val="FFFFFF"/>
    <a:srgbClr val="FFE699"/>
    <a:srgbClr val="242424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2491" autoAdjust="0"/>
  </p:normalViewPr>
  <p:slideViewPr>
    <p:cSldViewPr snapToGrid="0">
      <p:cViewPr varScale="1">
        <p:scale>
          <a:sx n="121" d="100"/>
          <a:sy n="121" d="100"/>
        </p:scale>
        <p:origin x="102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5ACD6-5D95-4535-BF8B-6ABFC15E573B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0C1E-2BB6-4547-AEDD-BF274A0383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92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Students should respond with thing like: speed, velocity, acceleration, direction/steering, distance, etc.</a:t>
            </a:r>
          </a:p>
          <a:p>
            <a:r>
              <a:rPr lang="en-US"/>
              <a:t>This is just to prime them for the next few slides, which cover these concepts.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0C1E-2BB6-4547-AEDD-BF274A03832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29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0C1E-2BB6-4547-AEDD-BF274A03832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094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92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843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563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7431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17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025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0957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6720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9240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102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787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9797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70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6114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659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4674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1911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2803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2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624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961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927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176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052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084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80846-D134-4F21-BABD-5FBD126ADAF9}" type="datetimeFigureOut">
              <a:rPr lang="en-SG" smtClean="0"/>
              <a:t>12/10/2023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18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75" r:id="rId3"/>
    <p:sldLayoutId id="2147483674" r:id="rId4"/>
    <p:sldLayoutId id="2147483662" r:id="rId5"/>
    <p:sldLayoutId id="2147483686" r:id="rId6"/>
    <p:sldLayoutId id="2147483685" r:id="rId7"/>
    <p:sldLayoutId id="2147483684" r:id="rId8"/>
    <p:sldLayoutId id="2147483683" r:id="rId9"/>
    <p:sldLayoutId id="2147483682" r:id="rId10"/>
    <p:sldLayoutId id="2147483681" r:id="rId11"/>
    <p:sldLayoutId id="2147483680" r:id="rId12"/>
    <p:sldLayoutId id="2147483679" r:id="rId13"/>
    <p:sldLayoutId id="2147483678" r:id="rId14"/>
    <p:sldLayoutId id="2147483677" r:id="rId15"/>
    <p:sldLayoutId id="2147483673" r:id="rId16"/>
    <p:sldLayoutId id="214748367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gsU0FC1hfA?feature=oembed" TargetMode="Externa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hanacademy.org/science/physics/one-dimensional-motion/displacement-velocity-time/a/what-is-velocit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hysics.info/acceleratio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zonalandeducation.com/mstm/physics/mechanics/vectors/components/vectorComponents.html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OOeA0pJ8Y2s?start=263&amp;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28" y="288396"/>
            <a:ext cx="2351137" cy="65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2EA9B-1A17-1C56-17E6-E636160E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57" y="5204051"/>
            <a:ext cx="2351137" cy="16405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08F20B-9E41-24DD-15BE-CBA4807FD671}"/>
              </a:ext>
            </a:extLst>
          </p:cNvPr>
          <p:cNvCxnSpPr>
            <a:cxnSpLocks/>
          </p:cNvCxnSpPr>
          <p:nvPr/>
        </p:nvCxnSpPr>
        <p:spPr>
          <a:xfrm>
            <a:off x="6756136" y="5586517"/>
            <a:ext cx="9210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F84ECB-8C95-7D95-47C2-6B0197C8C8D3}"/>
              </a:ext>
            </a:extLst>
          </p:cNvPr>
          <p:cNvSpPr txBox="1"/>
          <p:nvPr/>
        </p:nvSpPr>
        <p:spPr>
          <a:xfrm rot="21264720">
            <a:off x="6895910" y="5566494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C00000"/>
                </a:solidFill>
              </a:rPr>
              <a:t>ChatGPT</a:t>
            </a:r>
            <a:endParaRPr lang="en-SG" sz="105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20C7A-EEB5-1FD1-219B-7FF3343F0ABD}"/>
              </a:ext>
            </a:extLst>
          </p:cNvPr>
          <p:cNvSpPr txBox="1"/>
          <p:nvPr/>
        </p:nvSpPr>
        <p:spPr>
          <a:xfrm>
            <a:off x="3811150" y="2931159"/>
            <a:ext cx="1887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/>
              <a:t>Vectors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E8157-D209-B673-591A-E0BC1B86D0AA}"/>
              </a:ext>
            </a:extLst>
          </p:cNvPr>
          <p:cNvSpPr txBox="1"/>
          <p:nvPr/>
        </p:nvSpPr>
        <p:spPr>
          <a:xfrm>
            <a:off x="1996487" y="2130337"/>
            <a:ext cx="5516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Game Maths &amp; Physics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56F55-C29F-1190-C361-45D3604494D3}"/>
              </a:ext>
            </a:extLst>
          </p:cNvPr>
          <p:cNvSpPr txBox="1"/>
          <p:nvPr/>
        </p:nvSpPr>
        <p:spPr>
          <a:xfrm>
            <a:off x="4171474" y="3637837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Part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C742D-3996-EBCB-210B-2CBA7C4535A4}"/>
              </a:ext>
            </a:extLst>
          </p:cNvPr>
          <p:cNvSpPr txBox="1"/>
          <p:nvPr/>
        </p:nvSpPr>
        <p:spPr>
          <a:xfrm>
            <a:off x="3623214" y="4566752"/>
            <a:ext cx="2262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756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21483"/>
          <a:stretch/>
        </p:blipFill>
        <p:spPr>
          <a:xfrm>
            <a:off x="3788835" y="3578601"/>
            <a:ext cx="1295400" cy="11965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22136"/>
          <a:stretch/>
        </p:blipFill>
        <p:spPr>
          <a:xfrm>
            <a:off x="6545367" y="3578601"/>
            <a:ext cx="1325034" cy="11542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16083" b="19990"/>
          <a:stretch/>
        </p:blipFill>
        <p:spPr>
          <a:xfrm>
            <a:off x="1194511" y="1676400"/>
            <a:ext cx="1568739" cy="13292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t="18119"/>
          <a:stretch/>
        </p:blipFill>
        <p:spPr>
          <a:xfrm>
            <a:off x="6000266" y="1718732"/>
            <a:ext cx="2203935" cy="17026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t="19748"/>
          <a:stretch/>
        </p:blipFill>
        <p:spPr>
          <a:xfrm>
            <a:off x="3455648" y="1752600"/>
            <a:ext cx="2203935" cy="16687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96020" y="5332064"/>
            <a:ext cx="1288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/>
              <a:t>OpenGL Maya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144" y="173319"/>
            <a:ext cx="8632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/>
              <a:t>Various coordinate systems are used in computer graphics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45636" y="4802777"/>
            <a:ext cx="118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chemeClr val="bg1">
                    <a:lumMod val="50000"/>
                  </a:schemeClr>
                </a:solidFill>
              </a:rPr>
              <a:t>Left hand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11334" y="4802777"/>
            <a:ext cx="1334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chemeClr val="bg1">
                    <a:lumMod val="50000"/>
                  </a:schemeClr>
                </a:solidFill>
              </a:rPr>
              <a:t>Right hand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41003" y="1276290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2D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3287" y="1273857"/>
            <a:ext cx="1806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3D left handed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29205" y="1273857"/>
            <a:ext cx="1899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3D right handed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49052" y="5332064"/>
            <a:ext cx="1288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/>
              <a:t>DirectX</a:t>
            </a:r>
          </a:p>
          <a:p>
            <a:pPr algn="ctr"/>
            <a:r>
              <a:rPr lang="en-SG" sz="2000" b="1"/>
              <a:t>Unity  </a:t>
            </a:r>
          </a:p>
        </p:txBody>
      </p:sp>
      <p:sp>
        <p:nvSpPr>
          <p:cNvPr id="26" name="TextBox 25"/>
          <p:cNvSpPr txBox="1"/>
          <p:nvPr/>
        </p:nvSpPr>
        <p:spPr>
          <a:xfrm rot="21015916">
            <a:off x="1477069" y="3915289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/>
              <a:t>???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0781" y="4732867"/>
            <a:ext cx="2844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/>
              <a:t>For historical reasons, the screen origin is at top left.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0781" y="5499741"/>
            <a:ext cx="2844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/>
              <a:t>So for many 2D graphics libraries, you will often find that the Y axis points down.</a:t>
            </a:r>
          </a:p>
        </p:txBody>
      </p:sp>
    </p:spTree>
    <p:extLst>
      <p:ext uri="{BB962C8B-B14F-4D97-AF65-F5344CB8AC3E}">
        <p14:creationId xmlns:p14="http://schemas.microsoft.com/office/powerpoint/2010/main" val="198310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ario Kart 8 Deluxe GIFs - Get the best GIF on GIPHY">
            <a:extLst>
              <a:ext uri="{FF2B5EF4-FFF2-40B4-BE49-F238E27FC236}">
                <a16:creationId xmlns:a16="http://schemas.microsoft.com/office/drawing/2014/main" id="{045F4FE0-7D53-7D22-A113-353EFB2EB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9" y="869463"/>
            <a:ext cx="9153399" cy="511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3F602DE-1295-6C4E-094E-DBCAD0C3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954" y="2292824"/>
            <a:ext cx="3760441" cy="45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8F706-3B83-5FF5-EF3C-0D6531B8ED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950" y="300682"/>
            <a:ext cx="2809823" cy="21367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F9AFA9-3AEB-CDC0-D293-12602909991A}"/>
              </a:ext>
            </a:extLst>
          </p:cNvPr>
          <p:cNvSpPr txBox="1"/>
          <p:nvPr/>
        </p:nvSpPr>
        <p:spPr>
          <a:xfrm>
            <a:off x="4769892" y="173422"/>
            <a:ext cx="40943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>
                <a:solidFill>
                  <a:schemeClr val="bg1"/>
                </a:solidFill>
              </a:rPr>
              <a:t>https://youtu.be/pgsU0FC1hfA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8D5F8-4A63-514E-E0F2-95464929D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497" y="1246475"/>
            <a:ext cx="4846740" cy="54381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82DF8-7E45-6D3D-F823-85616E99A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167" y="696041"/>
            <a:ext cx="2394891" cy="850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4D0253-C18F-1F52-7ED8-7467BB71CB3D}"/>
              </a:ext>
            </a:extLst>
          </p:cNvPr>
          <p:cNvSpPr txBox="1"/>
          <p:nvPr/>
        </p:nvSpPr>
        <p:spPr>
          <a:xfrm>
            <a:off x="183281" y="5822803"/>
            <a:ext cx="3365491" cy="400110"/>
          </a:xfrm>
          <a:prstGeom prst="rect">
            <a:avLst/>
          </a:prstGeom>
          <a:solidFill>
            <a:srgbClr val="FB0002"/>
          </a:solidFill>
          <a:ln w="28575"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2000"/>
              <a:t>https://tinyurl.com/yke4e2jb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CFE6A-EBCC-B58D-18BD-E22F6A7F2C43}"/>
              </a:ext>
            </a:extLst>
          </p:cNvPr>
          <p:cNvSpPr txBox="1"/>
          <p:nvPr/>
        </p:nvSpPr>
        <p:spPr>
          <a:xfrm>
            <a:off x="183282" y="5352141"/>
            <a:ext cx="3365491" cy="400110"/>
          </a:xfrm>
          <a:prstGeom prst="rect">
            <a:avLst/>
          </a:prstGeom>
          <a:solidFill>
            <a:srgbClr val="FB0002"/>
          </a:solidFill>
          <a:ln w="28575"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Add your answer to this padlet </a:t>
            </a:r>
            <a:endParaRPr lang="en-SG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A50D4-189B-AC42-C7A3-667B2A8307D5}"/>
              </a:ext>
            </a:extLst>
          </p:cNvPr>
          <p:cNvSpPr txBox="1"/>
          <p:nvPr/>
        </p:nvSpPr>
        <p:spPr>
          <a:xfrm rot="21272300">
            <a:off x="2967995" y="6234820"/>
            <a:ext cx="111511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388837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16" title="Mario Kart 8 Deluxe | Controls Walkthrough">
            <a:hlinkClick r:id="" action="ppaction://media"/>
            <a:extLst>
              <a:ext uri="{FF2B5EF4-FFF2-40B4-BE49-F238E27FC236}">
                <a16:creationId xmlns:a16="http://schemas.microsoft.com/office/drawing/2014/main" id="{67E7E3C5-5B3F-51B9-E7D4-0703494279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846124"/>
            <a:ext cx="9142922" cy="51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1915" y="1273260"/>
            <a:ext cx="387781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/>
              <a:t>A measure of the interval between two locations measured along the </a:t>
            </a:r>
            <a:r>
              <a:rPr lang="en-SG" sz="2000" i="1">
                <a:solidFill>
                  <a:srgbClr val="FF0000"/>
                </a:solidFill>
              </a:rPr>
              <a:t>actual path</a:t>
            </a:r>
            <a:r>
              <a:rPr lang="en-SG" sz="2000">
                <a:solidFill>
                  <a:srgbClr val="FF0000"/>
                </a:solidFill>
              </a:rPr>
              <a:t> </a:t>
            </a:r>
            <a:r>
              <a:rPr lang="en-SG" sz="2000"/>
              <a:t>connecting them. </a:t>
            </a:r>
            <a:br>
              <a:rPr lang="en-SG" sz="1000"/>
            </a:br>
            <a:br>
              <a:rPr lang="en-SG" sz="1000"/>
            </a:br>
            <a:r>
              <a:rPr lang="en-SG" sz="2000"/>
              <a:t>Distance is </a:t>
            </a:r>
            <a:r>
              <a:rPr lang="en-SG" sz="2000" i="1"/>
              <a:t>not</a:t>
            </a:r>
            <a:r>
              <a:rPr lang="en-SG" sz="2000"/>
              <a:t> along a specific direction.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528865" y="4054932"/>
            <a:ext cx="38778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/>
              <a:t>A measure of the interval between two locations measured along the </a:t>
            </a:r>
            <a:r>
              <a:rPr lang="en-SG" sz="2000" i="1">
                <a:solidFill>
                  <a:srgbClr val="FF0000"/>
                </a:solidFill>
              </a:rPr>
              <a:t>shortest path</a:t>
            </a:r>
            <a:r>
              <a:rPr lang="en-SG" sz="2000">
                <a:solidFill>
                  <a:srgbClr val="FF0000"/>
                </a:solidFill>
              </a:rPr>
              <a:t> </a:t>
            </a:r>
            <a:r>
              <a:rPr lang="en-SG" sz="2000"/>
              <a:t>connecting them.</a:t>
            </a:r>
          </a:p>
          <a:p>
            <a:endParaRPr lang="en-SG" sz="2000"/>
          </a:p>
          <a:p>
            <a:r>
              <a:rPr lang="en-SG" sz="2000"/>
              <a:t>Displacement </a:t>
            </a:r>
            <a:r>
              <a:rPr lang="en-SG" sz="2000" i="1"/>
              <a:t>is</a:t>
            </a:r>
            <a:r>
              <a:rPr lang="en-SG" sz="2000"/>
              <a:t> along a specific direction.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3899" y="3408962"/>
            <a:ext cx="2639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/>
              <a:t>Displacement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10" y="684888"/>
            <a:ext cx="2262760" cy="287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75" y="706048"/>
            <a:ext cx="2195135" cy="276750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77294" y="537735"/>
            <a:ext cx="1831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/>
              <a:t>Distance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15" y="3817568"/>
            <a:ext cx="3665989" cy="22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0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7595" y="216822"/>
            <a:ext cx="1289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/>
              <a:t>Speed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7CA679-14ED-192F-7E03-C0E7B876A524}"/>
              </a:ext>
            </a:extLst>
          </p:cNvPr>
          <p:cNvGrpSpPr/>
          <p:nvPr/>
        </p:nvGrpSpPr>
        <p:grpSpPr>
          <a:xfrm>
            <a:off x="922982" y="1700149"/>
            <a:ext cx="3069029" cy="3823206"/>
            <a:chOff x="922982" y="1700149"/>
            <a:chExt cx="3069029" cy="38232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982" y="1749848"/>
              <a:ext cx="1471940" cy="956346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stCxn id="5" idx="3"/>
            </p:cNvCxnSpPr>
            <p:nvPr/>
          </p:nvCxnSpPr>
          <p:spPr>
            <a:xfrm>
              <a:off x="2394922" y="2228021"/>
              <a:ext cx="76482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3197" y="1700149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distance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22982" y="3038325"/>
              <a:ext cx="3069029" cy="2485030"/>
              <a:chOff x="562255" y="3439952"/>
              <a:chExt cx="3069029" cy="248503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542010" y="3439952"/>
                <a:ext cx="2089274" cy="2089274"/>
                <a:chOff x="2420320" y="3540154"/>
                <a:chExt cx="2089274" cy="2089274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>
                  <a:off x="2437098" y="3540154"/>
                  <a:ext cx="0" cy="208927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rot="16200000">
                  <a:off x="3464957" y="4568013"/>
                  <a:ext cx="0" cy="208927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Connector 12"/>
              <p:cNvCxnSpPr/>
              <p:nvPr/>
            </p:nvCxnSpPr>
            <p:spPr>
              <a:xfrm flipV="1">
                <a:off x="1558788" y="4919668"/>
                <a:ext cx="1918080" cy="5927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62255" y="429992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distance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36847" y="5555650"/>
                <a:ext cx="623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time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7D149B-B73D-3E53-320F-F0F853402323}"/>
              </a:ext>
            </a:extLst>
          </p:cNvPr>
          <p:cNvGrpSpPr/>
          <p:nvPr/>
        </p:nvGrpSpPr>
        <p:grpSpPr>
          <a:xfrm>
            <a:off x="4479914" y="1651259"/>
            <a:ext cx="3804428" cy="3858884"/>
            <a:chOff x="4479914" y="1651259"/>
            <a:chExt cx="3804428" cy="38588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9914" y="1700149"/>
              <a:ext cx="1471940" cy="956346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5951854" y="2178322"/>
              <a:ext cx="2023175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04587" y="1651259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distance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704543" y="3025113"/>
              <a:ext cx="3069029" cy="2485030"/>
              <a:chOff x="562255" y="3439952"/>
              <a:chExt cx="3069029" cy="248503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542010" y="3439952"/>
                <a:ext cx="2089274" cy="2089274"/>
                <a:chOff x="2420320" y="3540154"/>
                <a:chExt cx="2089274" cy="2089274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37098" y="3540154"/>
                  <a:ext cx="0" cy="208927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16200000">
                  <a:off x="3464957" y="4568013"/>
                  <a:ext cx="0" cy="2089274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Connector 19"/>
              <p:cNvCxnSpPr/>
              <p:nvPr/>
            </p:nvCxnSpPr>
            <p:spPr>
              <a:xfrm flipV="1">
                <a:off x="1558788" y="4174151"/>
                <a:ext cx="1799757" cy="13382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562255" y="429992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distance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236847" y="5555650"/>
                <a:ext cx="623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1"/>
                  <a:t>time</a:t>
                </a: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950952" y="844798"/>
            <a:ext cx="7507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b="1" i="1"/>
              <a:t>Speed</a:t>
            </a:r>
            <a:r>
              <a:rPr lang="en-SG" sz="2800" b="1"/>
              <a:t> is the rate of change of </a:t>
            </a:r>
            <a:r>
              <a:rPr lang="en-SG" sz="2800" b="1" i="1"/>
              <a:t>distance</a:t>
            </a:r>
            <a:r>
              <a:rPr lang="en-SG" sz="2800" b="1"/>
              <a:t> with time.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7334" y="5856217"/>
            <a:ext cx="5069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/>
              <a:t>Speed does not specify </a:t>
            </a:r>
            <a:r>
              <a:rPr lang="en-SG" sz="2000" i="1"/>
              <a:t>direction</a:t>
            </a:r>
            <a:r>
              <a:rPr lang="en-SG" sz="2000"/>
              <a:t> of movement.</a:t>
            </a:r>
          </a:p>
        </p:txBody>
      </p:sp>
    </p:spTree>
    <p:extLst>
      <p:ext uri="{BB962C8B-B14F-4D97-AF65-F5344CB8AC3E}">
        <p14:creationId xmlns:p14="http://schemas.microsoft.com/office/powerpoint/2010/main" val="29567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332" t="13429" r="9510" b="18133"/>
          <a:stretch/>
        </p:blipFill>
        <p:spPr>
          <a:xfrm>
            <a:off x="2127741" y="2866752"/>
            <a:ext cx="4992799" cy="29752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5218" y="810662"/>
            <a:ext cx="8497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b="1" i="1"/>
              <a:t>Velocity</a:t>
            </a:r>
            <a:r>
              <a:rPr lang="en-SG" sz="2800" b="1"/>
              <a:t> is the rate of change of </a:t>
            </a:r>
            <a:r>
              <a:rPr lang="en-SG" sz="2800" b="1" i="1"/>
              <a:t>displacement </a:t>
            </a:r>
            <a:r>
              <a:rPr lang="en-SG" sz="2800" b="1"/>
              <a:t>with time.</a:t>
            </a:r>
          </a:p>
        </p:txBody>
      </p:sp>
      <p:sp>
        <p:nvSpPr>
          <p:cNvPr id="8" name="Rectangle 7"/>
          <p:cNvSpPr/>
          <p:nvPr/>
        </p:nvSpPr>
        <p:spPr>
          <a:xfrm>
            <a:off x="375218" y="1333882"/>
            <a:ext cx="8497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b="1" i="1"/>
              <a:t>Velocity</a:t>
            </a:r>
            <a:r>
              <a:rPr lang="en-SG" sz="2400" b="1"/>
              <a:t> includes magnitude and direction of movement.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25C4B-1B67-3C54-7F33-809A3FD6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02" y="1857102"/>
            <a:ext cx="3143250" cy="1009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7595AD-BA29-5567-6BB8-6A2435E05D39}"/>
              </a:ext>
            </a:extLst>
          </p:cNvPr>
          <p:cNvSpPr/>
          <p:nvPr/>
        </p:nvSpPr>
        <p:spPr>
          <a:xfrm>
            <a:off x="3722020" y="111748"/>
            <a:ext cx="15942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/>
              <a:t>Velocity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DAE3E-206F-50EC-E977-E9EF27286DFD}"/>
              </a:ext>
            </a:extLst>
          </p:cNvPr>
          <p:cNvSpPr/>
          <p:nvPr/>
        </p:nvSpPr>
        <p:spPr>
          <a:xfrm>
            <a:off x="1305714" y="5964959"/>
            <a:ext cx="67974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/>
              <a:t>We won’t go over the difference between average and instantaneous velocity, since you should remember this from school. If not, look </a:t>
            </a:r>
            <a:r>
              <a:rPr lang="en-SG" sz="1600">
                <a:hlinkClick r:id="rId4"/>
              </a:rPr>
              <a:t>here</a:t>
            </a:r>
            <a:r>
              <a:rPr lang="en-SG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19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5218" y="664287"/>
            <a:ext cx="8497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b="1" i="1"/>
              <a:t>Accelleration</a:t>
            </a:r>
            <a:r>
              <a:rPr lang="en-SG" sz="2800" b="1"/>
              <a:t> is the rate of change of </a:t>
            </a:r>
            <a:r>
              <a:rPr lang="en-SG" sz="2800" b="1" i="1"/>
              <a:t>velocity </a:t>
            </a:r>
            <a:r>
              <a:rPr lang="en-SG" sz="2800" b="1"/>
              <a:t>with time.</a:t>
            </a:r>
          </a:p>
        </p:txBody>
      </p:sp>
      <p:sp>
        <p:nvSpPr>
          <p:cNvPr id="8" name="Rectangle 7"/>
          <p:cNvSpPr/>
          <p:nvPr/>
        </p:nvSpPr>
        <p:spPr>
          <a:xfrm>
            <a:off x="375218" y="1187507"/>
            <a:ext cx="8004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b="1" i="1"/>
              <a:t>Accelleration</a:t>
            </a:r>
            <a:r>
              <a:rPr lang="en-SG" sz="2400" b="1"/>
              <a:t> includes magnitude and direction of movement.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1FB66-D1ED-2B0E-4BFB-5501208A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67" y="2605500"/>
            <a:ext cx="4677865" cy="32614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2E8657-3EA7-3589-0A8B-EEA0D20050AD}"/>
              </a:ext>
            </a:extLst>
          </p:cNvPr>
          <p:cNvSpPr/>
          <p:nvPr/>
        </p:nvSpPr>
        <p:spPr>
          <a:xfrm>
            <a:off x="7001302" y="4614692"/>
            <a:ext cx="15988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b="1" i="1">
                <a:solidFill>
                  <a:srgbClr val="00B0F0"/>
                </a:solidFill>
              </a:rPr>
              <a:t>A change of direction is also a change in velocity. If velocity changes, then this is an accelleration </a:t>
            </a:r>
            <a:endParaRPr lang="en-SG" sz="1200" b="1">
              <a:solidFill>
                <a:srgbClr val="00B0F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C5A088-92A4-6CB5-1CD5-5CD4FBDA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26" y="1743734"/>
            <a:ext cx="3022745" cy="6813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41718D-DAE0-96E4-9705-AAA2235C57EF}"/>
              </a:ext>
            </a:extLst>
          </p:cNvPr>
          <p:cNvSpPr txBox="1"/>
          <p:nvPr/>
        </p:nvSpPr>
        <p:spPr>
          <a:xfrm>
            <a:off x="0" y="6627168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https://www.khanacademy.org/science/physics/one-dimensional-motion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66CBB2-0A39-E3A2-D5D9-48EC6F1E193C}"/>
              </a:ext>
            </a:extLst>
          </p:cNvPr>
          <p:cNvSpPr/>
          <p:nvPr/>
        </p:nvSpPr>
        <p:spPr>
          <a:xfrm>
            <a:off x="3173056" y="59166"/>
            <a:ext cx="2408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/>
              <a:t>Accelleration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90D343-C3B9-E0D9-55E6-EB3EEC3A4B87}"/>
              </a:ext>
            </a:extLst>
          </p:cNvPr>
          <p:cNvSpPr/>
          <p:nvPr/>
        </p:nvSpPr>
        <p:spPr>
          <a:xfrm>
            <a:off x="1141941" y="5954676"/>
            <a:ext cx="72377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/>
              <a:t>We won’t go over the difference between average and instantaneous accelleration, since you should remember this from school. If not, look </a:t>
            </a:r>
            <a:r>
              <a:rPr lang="en-SG" sz="1600">
                <a:hlinkClick r:id="rId4"/>
              </a:rPr>
              <a:t>here</a:t>
            </a:r>
            <a:r>
              <a:rPr lang="en-SG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63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85B8ED-5A82-E163-078A-C16A805808AF}"/>
              </a:ext>
            </a:extLst>
          </p:cNvPr>
          <p:cNvSpPr txBox="1"/>
          <p:nvPr/>
        </p:nvSpPr>
        <p:spPr>
          <a:xfrm>
            <a:off x="219256" y="260126"/>
            <a:ext cx="7402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Distance and speed do not include any information about </a:t>
            </a:r>
            <a:r>
              <a:rPr lang="en-SG" sz="2000" i="1"/>
              <a:t>direction</a:t>
            </a:r>
            <a:r>
              <a:rPr lang="en-SG" sz="200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17584-CC2C-5D8E-5B03-01F36253A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04"/>
          <a:stretch/>
        </p:blipFill>
        <p:spPr>
          <a:xfrm>
            <a:off x="426283" y="3922055"/>
            <a:ext cx="1665588" cy="1817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015170-ADDE-145D-98CF-6F3E861D0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41"/>
          <a:stretch/>
        </p:blipFill>
        <p:spPr>
          <a:xfrm>
            <a:off x="426283" y="1177136"/>
            <a:ext cx="1623931" cy="181721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3851436-5A1D-71D9-CE05-592C3A07FBB9}"/>
              </a:ext>
            </a:extLst>
          </p:cNvPr>
          <p:cNvGrpSpPr/>
          <p:nvPr/>
        </p:nvGrpSpPr>
        <p:grpSpPr>
          <a:xfrm>
            <a:off x="2555908" y="1734385"/>
            <a:ext cx="2118450" cy="956346"/>
            <a:chOff x="922982" y="1749848"/>
            <a:chExt cx="2118450" cy="95634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947475-B65B-FCB7-D5BB-6AAED7BC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982" y="1749848"/>
              <a:ext cx="1471940" cy="956346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416F3E-F474-4379-5E4E-5AD56ADB3E4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2394922" y="2228021"/>
              <a:ext cx="64651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B8CC568-07B5-6685-2FBE-6CB35D230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592" y="5381837"/>
            <a:ext cx="2501902" cy="8211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40EC0F-CC9C-59B9-DA2C-F652AE77B220}"/>
              </a:ext>
            </a:extLst>
          </p:cNvPr>
          <p:cNvSpPr txBox="1"/>
          <p:nvPr/>
        </p:nvSpPr>
        <p:spPr>
          <a:xfrm>
            <a:off x="219256" y="642047"/>
            <a:ext cx="272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They are just numbers.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499B3-EC4A-64AB-F377-888953D3B821}"/>
              </a:ext>
            </a:extLst>
          </p:cNvPr>
          <p:cNvSpPr txBox="1"/>
          <p:nvPr/>
        </p:nvSpPr>
        <p:spPr>
          <a:xfrm>
            <a:off x="426283" y="2917725"/>
            <a:ext cx="1861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B0F0"/>
                </a:solidFill>
              </a:rPr>
              <a:t>distance = 25m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DE768D-E761-7E3C-1347-4637452913EE}"/>
              </a:ext>
            </a:extLst>
          </p:cNvPr>
          <p:cNvSpPr txBox="1"/>
          <p:nvPr/>
        </p:nvSpPr>
        <p:spPr>
          <a:xfrm>
            <a:off x="2718427" y="2917725"/>
            <a:ext cx="1955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B0F0"/>
                </a:solidFill>
              </a:rPr>
              <a:t>speed = 30km/h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868DC-CF7F-3296-4026-B50C823D0D60}"/>
              </a:ext>
            </a:extLst>
          </p:cNvPr>
          <p:cNvSpPr txBox="1"/>
          <p:nvPr/>
        </p:nvSpPr>
        <p:spPr>
          <a:xfrm>
            <a:off x="267022" y="3432008"/>
            <a:ext cx="8814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But displacement, velocity, and acceleration </a:t>
            </a:r>
            <a:r>
              <a:rPr lang="en-SG" sz="2000" i="1"/>
              <a:t>do</a:t>
            </a:r>
            <a:r>
              <a:rPr lang="en-SG" sz="2000"/>
              <a:t> have information about direction.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80FCFB-517F-80CE-EE9E-C496D6982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565" y="4082639"/>
            <a:ext cx="2397466" cy="11579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C88534-CB78-7EBD-CDC9-DF6E155BA274}"/>
              </a:ext>
            </a:extLst>
          </p:cNvPr>
          <p:cNvSpPr txBox="1"/>
          <p:nvPr/>
        </p:nvSpPr>
        <p:spPr>
          <a:xfrm>
            <a:off x="5367171" y="4021224"/>
            <a:ext cx="307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B0F0"/>
                </a:solidFill>
              </a:rPr>
              <a:t>e.g. car2 is moving 10 mph  </a:t>
            </a:r>
            <a:r>
              <a:rPr lang="en-SG" sz="2000" b="1" i="1">
                <a:solidFill>
                  <a:srgbClr val="00B0F0"/>
                </a:solidFill>
              </a:rPr>
              <a:t>to the left</a:t>
            </a:r>
            <a:r>
              <a:rPr lang="en-SG" sz="2000" b="1">
                <a:solidFill>
                  <a:srgbClr val="00B0F0"/>
                </a:solidFill>
              </a:rPr>
              <a:t>, car 3 is moving 20 mph </a:t>
            </a:r>
            <a:r>
              <a:rPr lang="en-SG" sz="2000" b="1" i="1">
                <a:solidFill>
                  <a:srgbClr val="00B0F0"/>
                </a:solidFill>
              </a:rPr>
              <a:t>to the right</a:t>
            </a:r>
            <a:r>
              <a:rPr lang="en-SG" sz="2000" b="1">
                <a:solidFill>
                  <a:srgbClr val="00B0F0"/>
                </a:solidFill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ADAE3A-BEF3-286B-17A4-95FF6FE54DF4}"/>
              </a:ext>
            </a:extLst>
          </p:cNvPr>
          <p:cNvSpPr txBox="1"/>
          <p:nvPr/>
        </p:nvSpPr>
        <p:spPr>
          <a:xfrm rot="21380864">
            <a:off x="5398078" y="5392907"/>
            <a:ext cx="3350546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FFFF"/>
                </a:solidFill>
              </a:rPr>
              <a:t>Any quantity that includes direction cannot be represented by a single number. </a:t>
            </a:r>
            <a:r>
              <a:rPr lang="en-US" sz="1600" b="1">
                <a:solidFill>
                  <a:srgbClr val="FFFFFF"/>
                </a:solidFill>
              </a:rPr>
              <a:t>So, how do we include this direction information more formally?</a:t>
            </a:r>
          </a:p>
        </p:txBody>
      </p:sp>
    </p:spTree>
    <p:extLst>
      <p:ext uri="{BB962C8B-B14F-4D97-AF65-F5344CB8AC3E}">
        <p14:creationId xmlns:p14="http://schemas.microsoft.com/office/powerpoint/2010/main" val="411488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833513" y="2526614"/>
            <a:ext cx="93133" cy="931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7" name="Group 56"/>
          <p:cNvGrpSpPr/>
          <p:nvPr/>
        </p:nvGrpSpPr>
        <p:grpSpPr>
          <a:xfrm>
            <a:off x="1033245" y="877079"/>
            <a:ext cx="3134951" cy="3173799"/>
            <a:chOff x="2591112" y="907552"/>
            <a:chExt cx="3134951" cy="3173799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132666" y="1375986"/>
              <a:ext cx="0" cy="223520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07265" y="3611186"/>
              <a:ext cx="230293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435599" y="342652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/>
                <a:t>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7014" y="907552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/>
                <a:t>y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361267" y="3611186"/>
              <a:ext cx="1659466" cy="184666"/>
              <a:chOff x="1862667" y="3793067"/>
              <a:chExt cx="1659466" cy="184666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862667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139245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15823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692401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968979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245557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522133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 rot="5400000">
              <a:off x="2193665" y="2464753"/>
              <a:ext cx="1659466" cy="184666"/>
              <a:chOff x="1862667" y="3793067"/>
              <a:chExt cx="1659466" cy="184666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862667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2139245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2415823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2692401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968979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245557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522133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490711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2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69501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3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48291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4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27081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5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05868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6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91112" y="155807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7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91112" y="321754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91112" y="211123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5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1112" y="238781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4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591112" y="266438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91112" y="294096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91112" y="183465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6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82443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7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235606" y="373477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1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919169" y="2403903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/>
              <a:t>(5, 4)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073847" y="1671806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What does this mean?</a:t>
            </a:r>
          </a:p>
        </p:txBody>
      </p:sp>
      <p:sp>
        <p:nvSpPr>
          <p:cNvPr id="96" name="Oval 95"/>
          <p:cNvSpPr/>
          <p:nvPr/>
        </p:nvSpPr>
        <p:spPr>
          <a:xfrm>
            <a:off x="6678791" y="2526614"/>
            <a:ext cx="93133" cy="931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97" name="Group 96"/>
          <p:cNvGrpSpPr/>
          <p:nvPr/>
        </p:nvGrpSpPr>
        <p:grpSpPr>
          <a:xfrm>
            <a:off x="4868645" y="877079"/>
            <a:ext cx="3134951" cy="3173799"/>
            <a:chOff x="2591112" y="907552"/>
            <a:chExt cx="3134951" cy="3173799"/>
          </a:xfrm>
        </p:grpSpPr>
        <p:cxnSp>
          <p:nvCxnSpPr>
            <p:cNvPr id="98" name="Straight Arrow Connector 97"/>
            <p:cNvCxnSpPr/>
            <p:nvPr/>
          </p:nvCxnSpPr>
          <p:spPr>
            <a:xfrm flipV="1">
              <a:off x="3132666" y="1375986"/>
              <a:ext cx="0" cy="223520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3107265" y="3611186"/>
              <a:ext cx="230293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5435599" y="342652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/>
                <a:t>x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977014" y="907552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/>
                <a:t>y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361267" y="3611186"/>
              <a:ext cx="1659466" cy="184666"/>
              <a:chOff x="1862667" y="3793067"/>
              <a:chExt cx="1659466" cy="184666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1862667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2139245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2415823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2692401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2968979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3245557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3522133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 rot="5400000">
              <a:off x="2193665" y="2464753"/>
              <a:ext cx="1659466" cy="184666"/>
              <a:chOff x="1862667" y="3793067"/>
              <a:chExt cx="1659466" cy="184666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1862667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139245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415823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2692401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968979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245557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3522133" y="3793067"/>
                <a:ext cx="0" cy="184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/>
            <p:cNvSpPr txBox="1"/>
            <p:nvPr/>
          </p:nvSpPr>
          <p:spPr>
            <a:xfrm>
              <a:off x="3490711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2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769501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3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048291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4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327081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5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05868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6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591112" y="155807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7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591112" y="321754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1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591112" y="211123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5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591112" y="238781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4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591112" y="266438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3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591112" y="294096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2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591112" y="183465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6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882443" y="374279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7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235606" y="373477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1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754569" y="2403903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/>
              <a:t>(5, 4)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334148" y="4040737"/>
            <a:ext cx="1663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>
                <a:solidFill>
                  <a:srgbClr val="FF0000"/>
                </a:solidFill>
              </a:rPr>
              <a:t>Move 5 units along the x axis</a:t>
            </a: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5410199" y="3580713"/>
            <a:ext cx="13443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96" idx="4"/>
          </p:cNvCxnSpPr>
          <p:nvPr/>
        </p:nvCxnSpPr>
        <p:spPr>
          <a:xfrm flipV="1">
            <a:off x="6725358" y="2619747"/>
            <a:ext cx="0" cy="9609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846536" y="2880720"/>
            <a:ext cx="156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>
                <a:solidFill>
                  <a:srgbClr val="00B050"/>
                </a:solidFill>
              </a:rPr>
              <a:t>Then move 4 units along the y axis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93102" y="4893963"/>
            <a:ext cx="392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Moving along an axis involves </a:t>
            </a:r>
            <a:r>
              <a:rPr lang="en-SG" i="1"/>
              <a:t>direction</a:t>
            </a:r>
            <a:r>
              <a:rPr lang="en-SG"/>
              <a:t>.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93102" y="5263295"/>
            <a:ext cx="392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This means moving along a </a:t>
            </a:r>
            <a:r>
              <a:rPr lang="en-SG" sz="2400" b="1"/>
              <a:t>vector</a:t>
            </a:r>
            <a:r>
              <a:rPr lang="en-SG"/>
              <a:t>.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09723" y="5802673"/>
            <a:ext cx="453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A vector has both </a:t>
            </a:r>
            <a:r>
              <a:rPr lang="en-SG" b="1"/>
              <a:t>magnitude</a:t>
            </a:r>
            <a:r>
              <a:rPr lang="en-SG"/>
              <a:t> and </a:t>
            </a:r>
            <a:r>
              <a:rPr lang="en-SG" b="1"/>
              <a:t>direction</a:t>
            </a:r>
            <a:r>
              <a:rPr lang="en-SG"/>
              <a:t>.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320057" y="144751"/>
            <a:ext cx="36246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600" b="1"/>
              <a:t>Scalars vs. Vectors</a:t>
            </a:r>
            <a:endParaRPr lang="en-SG" sz="3600"/>
          </a:p>
        </p:txBody>
      </p:sp>
      <p:sp>
        <p:nvSpPr>
          <p:cNvPr id="146" name="TextBox 145"/>
          <p:cNvSpPr txBox="1"/>
          <p:nvPr/>
        </p:nvSpPr>
        <p:spPr>
          <a:xfrm>
            <a:off x="4979958" y="4896976"/>
            <a:ext cx="373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Vectors can be used to describe an object’s motion (speed and direction).</a:t>
            </a:r>
            <a:endParaRPr lang="en-US" altLang="en-US" sz="800"/>
          </a:p>
        </p:txBody>
      </p:sp>
      <p:sp>
        <p:nvSpPr>
          <p:cNvPr id="147" name="TextBox 146"/>
          <p:cNvSpPr txBox="1"/>
          <p:nvPr/>
        </p:nvSpPr>
        <p:spPr>
          <a:xfrm>
            <a:off x="4979957" y="5575148"/>
            <a:ext cx="373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Vectors in games also represent </a:t>
            </a:r>
            <a:r>
              <a:rPr lang="en-US" altLang="en-US" b="1"/>
              <a:t>displacement</a:t>
            </a:r>
            <a:r>
              <a:rPr lang="en-US" altLang="en-US"/>
              <a:t>, </a:t>
            </a:r>
            <a:r>
              <a:rPr lang="en-US" altLang="en-US" b="1"/>
              <a:t>velocities</a:t>
            </a:r>
            <a:r>
              <a:rPr lang="en-US" altLang="en-US"/>
              <a:t>, or </a:t>
            </a:r>
            <a:r>
              <a:rPr lang="en-US" altLang="en-US" b="1"/>
              <a:t>force</a:t>
            </a:r>
            <a:r>
              <a:rPr lang="en-US" altLang="en-US"/>
              <a:t>.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A24357-88E0-ECC2-C7C4-0CA6E88CE38B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3216692" y="2041138"/>
            <a:ext cx="0" cy="3819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BFE649-22F3-EA00-9793-E1F02E8DB86D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5410199" y="2606108"/>
            <a:ext cx="1282231" cy="9746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BF990-5189-3165-ACB6-A7B52A46D4A8}"/>
              </a:ext>
            </a:extLst>
          </p:cNvPr>
          <p:cNvGrpSpPr/>
          <p:nvPr/>
        </p:nvGrpSpPr>
        <p:grpSpPr>
          <a:xfrm>
            <a:off x="5736431" y="1654991"/>
            <a:ext cx="1567950" cy="1190567"/>
            <a:chOff x="5736431" y="1654991"/>
            <a:chExt cx="1567950" cy="11905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001EAB-282A-3A09-9040-2F5B14FBE3F6}"/>
                </a:ext>
              </a:extLst>
            </p:cNvPr>
            <p:cNvSpPr txBox="1"/>
            <p:nvPr/>
          </p:nvSpPr>
          <p:spPr>
            <a:xfrm>
              <a:off x="5736431" y="1654991"/>
              <a:ext cx="1567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>
                  <a:solidFill>
                    <a:srgbClr val="00B0F0"/>
                  </a:solidFill>
                </a:rPr>
                <a:t>Vector from the origin to (5, 4)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A9DA1E-A438-C0AF-BE3E-7B1A858FA957}"/>
                </a:ext>
              </a:extLst>
            </p:cNvPr>
            <p:cNvSpPr/>
            <p:nvPr/>
          </p:nvSpPr>
          <p:spPr>
            <a:xfrm>
              <a:off x="6154933" y="2190466"/>
              <a:ext cx="95742" cy="655092"/>
            </a:xfrm>
            <a:custGeom>
              <a:avLst/>
              <a:gdLst>
                <a:gd name="connsiteX0" fmla="*/ 75270 w 95742"/>
                <a:gd name="connsiteY0" fmla="*/ 0 h 655092"/>
                <a:gd name="connsiteX1" fmla="*/ 207 w 95742"/>
                <a:gd name="connsiteY1" fmla="*/ 320722 h 655092"/>
                <a:gd name="connsiteX2" fmla="*/ 95742 w 95742"/>
                <a:gd name="connsiteY2" fmla="*/ 655092 h 65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742" h="655092">
                  <a:moveTo>
                    <a:pt x="75270" y="0"/>
                  </a:moveTo>
                  <a:cubicBezTo>
                    <a:pt x="36032" y="105770"/>
                    <a:pt x="-3205" y="211540"/>
                    <a:pt x="207" y="320722"/>
                  </a:cubicBezTo>
                  <a:cubicBezTo>
                    <a:pt x="3619" y="429904"/>
                    <a:pt x="49680" y="542498"/>
                    <a:pt x="95742" y="655092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9E6BBC4-1EE2-E11D-1B93-91359BF4AC20}"/>
              </a:ext>
            </a:extLst>
          </p:cNvPr>
          <p:cNvSpPr txBox="1"/>
          <p:nvPr/>
        </p:nvSpPr>
        <p:spPr>
          <a:xfrm>
            <a:off x="5709772" y="813108"/>
            <a:ext cx="2643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>
                <a:solidFill>
                  <a:srgbClr val="00B0F0"/>
                </a:solidFill>
              </a:rPr>
              <a:t>This is a </a:t>
            </a:r>
            <a:r>
              <a:rPr lang="en-SG" sz="1400" b="1">
                <a:solidFill>
                  <a:srgbClr val="00B0F0"/>
                </a:solidFill>
              </a:rPr>
              <a:t>position vector</a:t>
            </a:r>
            <a:r>
              <a:rPr lang="en-SG" sz="1400">
                <a:solidFill>
                  <a:srgbClr val="00B0F0"/>
                </a:solidFill>
              </a:rPr>
              <a:t>, which represents the position of a point in space (rooted at the origin)</a:t>
            </a:r>
          </a:p>
        </p:txBody>
      </p:sp>
    </p:spTree>
    <p:extLst>
      <p:ext uri="{BB962C8B-B14F-4D97-AF65-F5344CB8AC3E}">
        <p14:creationId xmlns:p14="http://schemas.microsoft.com/office/powerpoint/2010/main" val="314712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/>
      <p:bldP spid="144" grpId="0"/>
      <p:bldP spid="146" grpId="0"/>
      <p:bldP spid="147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765705" y="2396596"/>
            <a:ext cx="18288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4705" y="2396596"/>
            <a:ext cx="1524000" cy="190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051705" y="3387196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 flipV="1">
            <a:off x="5337705" y="2625196"/>
            <a:ext cx="914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6099705" y="2396596"/>
            <a:ext cx="18288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375219" y="184398"/>
            <a:ext cx="6635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/>
              <a:t>Vectors only have magnitude and direction.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2791" y="771853"/>
            <a:ext cx="4455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/>
              <a:t>They do not have position.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19049" y="3106954"/>
            <a:ext cx="421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83753" y="3387196"/>
            <a:ext cx="421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b="1"/>
              <a:t>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11419" y="3151516"/>
            <a:ext cx="421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b="1"/>
              <a:t>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87501" y="2777596"/>
            <a:ext cx="421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b="1"/>
              <a:t>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91149" y="3153759"/>
            <a:ext cx="421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39585" y="5329332"/>
            <a:ext cx="6864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/>
              <a:t>So both arrows labelled </a:t>
            </a:r>
            <a:r>
              <a:rPr lang="en-SG" sz="3200">
                <a:solidFill>
                  <a:srgbClr val="FF0000"/>
                </a:solidFill>
              </a:rPr>
              <a:t>A</a:t>
            </a:r>
            <a:r>
              <a:rPr lang="en-SG" sz="2400"/>
              <a:t> represent the same vector!</a:t>
            </a:r>
          </a:p>
        </p:txBody>
      </p:sp>
    </p:spTree>
    <p:extLst>
      <p:ext uri="{BB962C8B-B14F-4D97-AF65-F5344CB8AC3E}">
        <p14:creationId xmlns:p14="http://schemas.microsoft.com/office/powerpoint/2010/main" val="146279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031614E-00D5-C614-5D08-92163691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4C4042C-61D8-98D4-6399-2C390EA39068}"/>
              </a:ext>
            </a:extLst>
          </p:cNvPr>
          <p:cNvGrpSpPr/>
          <p:nvPr/>
        </p:nvGrpSpPr>
        <p:grpSpPr>
          <a:xfrm>
            <a:off x="1259112" y="263931"/>
            <a:ext cx="7093859" cy="6330138"/>
            <a:chOff x="1259112" y="263931"/>
            <a:chExt cx="7093859" cy="63301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559E86-1055-7B48-E325-A9AF70496EE5}"/>
                </a:ext>
              </a:extLst>
            </p:cNvPr>
            <p:cNvSpPr/>
            <p:nvPr/>
          </p:nvSpPr>
          <p:spPr>
            <a:xfrm>
              <a:off x="2456540" y="3947886"/>
              <a:ext cx="4132945" cy="249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14E84E-46F8-6FC9-FF24-F7B72B4970E1}"/>
                </a:ext>
              </a:extLst>
            </p:cNvPr>
            <p:cNvSpPr/>
            <p:nvPr/>
          </p:nvSpPr>
          <p:spPr>
            <a:xfrm>
              <a:off x="1259112" y="263931"/>
              <a:ext cx="7093859" cy="2268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FDA003-A858-DCF1-5BD5-86542722D688}"/>
                </a:ext>
              </a:extLst>
            </p:cNvPr>
            <p:cNvSpPr/>
            <p:nvPr/>
          </p:nvSpPr>
          <p:spPr>
            <a:xfrm>
              <a:off x="1433283" y="637205"/>
              <a:ext cx="1121231" cy="5886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EECCE2-E924-17BF-A76D-C09BB89A45CA}"/>
                </a:ext>
              </a:extLst>
            </p:cNvPr>
            <p:cNvSpPr/>
            <p:nvPr/>
          </p:nvSpPr>
          <p:spPr>
            <a:xfrm>
              <a:off x="6589485" y="707103"/>
              <a:ext cx="1121231" cy="5886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834FA6-8777-4BC8-ACFF-A0A6381FB6E2}"/>
                </a:ext>
              </a:extLst>
            </p:cNvPr>
            <p:cNvSpPr txBox="1"/>
            <p:nvPr/>
          </p:nvSpPr>
          <p:spPr>
            <a:xfrm>
              <a:off x="2456540" y="1083789"/>
              <a:ext cx="4132945" cy="9925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950"/>
                <a:t>How to define space?</a:t>
              </a:r>
            </a:p>
            <a:p>
              <a:r>
                <a:rPr lang="en-US" sz="1950"/>
                <a:t>Common game programming problems</a:t>
              </a:r>
            </a:p>
            <a:p>
              <a:r>
                <a:rPr lang="en-US" sz="1950"/>
                <a:t>Cartesian coordinate systems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D4DE9B-467D-CD27-4F9C-6467C4373745}"/>
                </a:ext>
              </a:extLst>
            </p:cNvPr>
            <p:cNvSpPr txBox="1"/>
            <p:nvPr/>
          </p:nvSpPr>
          <p:spPr>
            <a:xfrm>
              <a:off x="2456540" y="4256783"/>
              <a:ext cx="4132945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950"/>
                <a:t>Space and movement</a:t>
              </a:r>
            </a:p>
            <a:p>
              <a:r>
                <a:rPr lang="en-US" sz="1950"/>
                <a:t>What is a vector?</a:t>
              </a:r>
            </a:p>
            <a:p>
              <a:r>
                <a:rPr lang="en-US" sz="1950"/>
                <a:t>Vector representation in code</a:t>
              </a:r>
            </a:p>
            <a:p>
              <a:r>
                <a:rPr lang="en-US" sz="1950"/>
                <a:t>Unity Vector classes</a:t>
              </a:r>
              <a:endParaRPr lang="en-SG" sz="1950"/>
            </a:p>
          </p:txBody>
        </p:sp>
      </p:grpSp>
    </p:spTree>
    <p:extLst>
      <p:ext uri="{BB962C8B-B14F-4D97-AF65-F5344CB8AC3E}">
        <p14:creationId xmlns:p14="http://schemas.microsoft.com/office/powerpoint/2010/main" val="365837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0C36C-C333-D808-BAB1-027093C3B481}"/>
              </a:ext>
            </a:extLst>
          </p:cNvPr>
          <p:cNvSpPr/>
          <p:nvPr/>
        </p:nvSpPr>
        <p:spPr>
          <a:xfrm>
            <a:off x="416477" y="241208"/>
            <a:ext cx="6867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/>
              <a:t>But a point can be represented by a vector, if we specify that the tail of the vector is at the origin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F89CF-C420-2AC9-FA0A-63375CD0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9" y="1876165"/>
            <a:ext cx="3382504" cy="3459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852E4-7C45-FC33-5A94-8FC0E15E8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346" y="1600182"/>
            <a:ext cx="4481835" cy="42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856DF-93DA-A48D-D0BE-0CA71CDD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39" y="352838"/>
            <a:ext cx="2810500" cy="2139881"/>
          </a:xfrm>
          <a:prstGeom prst="rect">
            <a:avLst/>
          </a:prstGeom>
        </p:spPr>
      </p:pic>
      <p:pic>
        <p:nvPicPr>
          <p:cNvPr id="4098" name="Picture 2" descr="Ask Shuichi Saihara - &quot;Happy Birthday, Kaito!&quot; - Wattpad">
            <a:extLst>
              <a:ext uri="{FF2B5EF4-FFF2-40B4-BE49-F238E27FC236}">
                <a16:creationId xmlns:a16="http://schemas.microsoft.com/office/drawing/2014/main" id="{EFB8F598-1077-224B-CF73-9756C7769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616" y="1774209"/>
            <a:ext cx="4116459" cy="508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3F57B6-0940-844B-9769-2C25E821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819" y="752624"/>
            <a:ext cx="4157832" cy="5352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1FFC1-2BD7-26E1-0A6A-560F74CC4523}"/>
              </a:ext>
            </a:extLst>
          </p:cNvPr>
          <p:cNvSpPr txBox="1"/>
          <p:nvPr/>
        </p:nvSpPr>
        <p:spPr>
          <a:xfrm rot="21272300">
            <a:off x="7682743" y="230458"/>
            <a:ext cx="111511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/>
              <a:t>5 minutes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D5901-8A5F-68DB-4817-F8321F40A476}"/>
              </a:ext>
            </a:extLst>
          </p:cNvPr>
          <p:cNvSpPr txBox="1"/>
          <p:nvPr/>
        </p:nvSpPr>
        <p:spPr>
          <a:xfrm>
            <a:off x="417154" y="4878977"/>
            <a:ext cx="3200400" cy="400110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2000"/>
              <a:t>https://tinyurl.com/yke4e2jb</a:t>
            </a:r>
          </a:p>
        </p:txBody>
      </p:sp>
    </p:spTree>
    <p:extLst>
      <p:ext uri="{BB962C8B-B14F-4D97-AF65-F5344CB8AC3E}">
        <p14:creationId xmlns:p14="http://schemas.microsoft.com/office/powerpoint/2010/main" val="18513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DC079E1F-D6C2-42EA-ABA8-5FA2FE667A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0643" y="2989848"/>
            <a:ext cx="2311428" cy="1212336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5E2DC6-94AC-400A-AEF3-F44DCAF9F27B}"/>
              </a:ext>
            </a:extLst>
          </p:cNvPr>
          <p:cNvSpPr/>
          <p:nvPr/>
        </p:nvSpPr>
        <p:spPr>
          <a:xfrm>
            <a:off x="5756853" y="2524239"/>
            <a:ext cx="421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4800"/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6FD28-C1C6-4641-A216-84F93B61624C}"/>
              </a:ext>
            </a:extLst>
          </p:cNvPr>
          <p:cNvSpPr/>
          <p:nvPr/>
        </p:nvSpPr>
        <p:spPr>
          <a:xfrm>
            <a:off x="2815138" y="3855085"/>
            <a:ext cx="421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4800"/>
              <a:t>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77266-BE81-49E0-9F80-9CFE214E9373}"/>
              </a:ext>
            </a:extLst>
          </p:cNvPr>
          <p:cNvGrpSpPr/>
          <p:nvPr/>
        </p:nvGrpSpPr>
        <p:grpSpPr>
          <a:xfrm>
            <a:off x="3755917" y="2277908"/>
            <a:ext cx="940955" cy="830997"/>
            <a:chOff x="2374618" y="1899467"/>
            <a:chExt cx="940955" cy="8309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61799F-990A-432C-9BDE-2C868DFB3A2C}"/>
                </a:ext>
              </a:extLst>
            </p:cNvPr>
            <p:cNvSpPr/>
            <p:nvPr/>
          </p:nvSpPr>
          <p:spPr>
            <a:xfrm>
              <a:off x="2374618" y="1899467"/>
              <a:ext cx="94095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4800"/>
                <a:t>AB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AB535F-0BB2-4F12-B6CD-BBD3B2D2EC9F}"/>
                </a:ext>
              </a:extLst>
            </p:cNvPr>
            <p:cNvCxnSpPr>
              <a:cxnSpLocks/>
            </p:cNvCxnSpPr>
            <p:nvPr/>
          </p:nvCxnSpPr>
          <p:spPr>
            <a:xfrm>
              <a:off x="2568696" y="2007575"/>
              <a:ext cx="565393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3951DA9-3FF9-4302-B0AD-DA477EC7E87E}"/>
              </a:ext>
            </a:extLst>
          </p:cNvPr>
          <p:cNvSpPr/>
          <p:nvPr/>
        </p:nvSpPr>
        <p:spPr>
          <a:xfrm>
            <a:off x="2841516" y="2245357"/>
            <a:ext cx="9409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4800" b="1"/>
              <a:t>a </a:t>
            </a:r>
            <a:r>
              <a:rPr lang="en-SG" sz="4800"/>
              <a:t>=</a:t>
            </a:r>
            <a:r>
              <a:rPr lang="en-SG" sz="4800" b="1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EB13B5-8EE0-4EC9-958D-017102A74262}"/>
              </a:ext>
            </a:extLst>
          </p:cNvPr>
          <p:cNvSpPr/>
          <p:nvPr/>
        </p:nvSpPr>
        <p:spPr>
          <a:xfrm rot="21365514">
            <a:off x="1660512" y="1898042"/>
            <a:ext cx="167147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SG" sz="2400"/>
              <a:t>In </a:t>
            </a:r>
            <a:r>
              <a:rPr lang="en-SG" sz="2400" b="1"/>
              <a:t>bold</a:t>
            </a:r>
            <a:r>
              <a:rPr lang="en-SG" sz="2400"/>
              <a:t> font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91E41B-892E-A8A0-E742-D6EF83249F47}"/>
              </a:ext>
            </a:extLst>
          </p:cNvPr>
          <p:cNvSpPr/>
          <p:nvPr/>
        </p:nvSpPr>
        <p:spPr>
          <a:xfrm>
            <a:off x="320057" y="118507"/>
            <a:ext cx="4639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600"/>
              <a:t>Vector notation in math</a:t>
            </a:r>
          </a:p>
        </p:txBody>
      </p:sp>
    </p:spTree>
    <p:extLst>
      <p:ext uri="{BB962C8B-B14F-4D97-AF65-F5344CB8AC3E}">
        <p14:creationId xmlns:p14="http://schemas.microsoft.com/office/powerpoint/2010/main" val="3772404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00AD6FB-5823-40BF-615D-F603C65EF5D5}"/>
              </a:ext>
            </a:extLst>
          </p:cNvPr>
          <p:cNvGrpSpPr/>
          <p:nvPr/>
        </p:nvGrpSpPr>
        <p:grpSpPr>
          <a:xfrm>
            <a:off x="2393262" y="1906053"/>
            <a:ext cx="3350526" cy="3801758"/>
            <a:chOff x="3217459" y="1776399"/>
            <a:chExt cx="3350526" cy="38017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CFE3CF1-C079-EBC3-6E97-3F175C34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7459" y="1776399"/>
              <a:ext cx="3350526" cy="38017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2E0DD5B-96F1-BDD2-32FD-EBEF3922F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976" y="2906973"/>
              <a:ext cx="900752" cy="17673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2B219-F6D2-6C5F-EC2E-688A58C2F692}"/>
              </a:ext>
            </a:extLst>
          </p:cNvPr>
          <p:cNvSpPr/>
          <p:nvPr/>
        </p:nvSpPr>
        <p:spPr>
          <a:xfrm>
            <a:off x="320057" y="118507"/>
            <a:ext cx="5694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600"/>
              <a:t>Representing vectors in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6C2DB-185C-EAF9-9AAB-40B5BEF3B6D6}"/>
              </a:ext>
            </a:extLst>
          </p:cNvPr>
          <p:cNvSpPr txBox="1"/>
          <p:nvPr/>
        </p:nvSpPr>
        <p:spPr>
          <a:xfrm>
            <a:off x="320057" y="880297"/>
            <a:ext cx="616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Remember, programming is all about the manipulation of data.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4F046-9D0F-6A5F-CE8D-452ECB055954}"/>
              </a:ext>
            </a:extLst>
          </p:cNvPr>
          <p:cNvSpPr txBox="1"/>
          <p:nvPr/>
        </p:nvSpPr>
        <p:spPr>
          <a:xfrm>
            <a:off x="320057" y="1287639"/>
            <a:ext cx="502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So, what data do we need to to represent a vector?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77C049-076D-3A8B-BBA1-71B82BAC0B55}"/>
              </a:ext>
            </a:extLst>
          </p:cNvPr>
          <p:cNvSpPr txBox="1"/>
          <p:nvPr/>
        </p:nvSpPr>
        <p:spPr>
          <a:xfrm>
            <a:off x="0" y="6627168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>
                <a:solidFill>
                  <a:schemeClr val="bg1">
                    <a:lumMod val="75000"/>
                  </a:schemeClr>
                </a:solidFill>
              </a:rPr>
              <a:t>https://commons.wikimedia.org/wiki/File:Vector_in_2D_space_and_its_decomposition.png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CFAB69-419C-AC94-BA64-069410AEB18A}"/>
              </a:ext>
            </a:extLst>
          </p:cNvPr>
          <p:cNvGrpSpPr/>
          <p:nvPr/>
        </p:nvGrpSpPr>
        <p:grpSpPr>
          <a:xfrm>
            <a:off x="320057" y="2664261"/>
            <a:ext cx="3110436" cy="702860"/>
            <a:chOff x="320057" y="2664261"/>
            <a:chExt cx="3110436" cy="70286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9C699C3-AD15-3A86-0CD2-A6E87A6D13DD}"/>
                </a:ext>
              </a:extLst>
            </p:cNvPr>
            <p:cNvSpPr/>
            <p:nvPr/>
          </p:nvSpPr>
          <p:spPr>
            <a:xfrm>
              <a:off x="2727633" y="2664261"/>
              <a:ext cx="702860" cy="70286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BBE894-757A-2586-5013-C0582015B774}"/>
                </a:ext>
              </a:extLst>
            </p:cNvPr>
            <p:cNvSpPr txBox="1"/>
            <p:nvPr/>
          </p:nvSpPr>
          <p:spPr>
            <a:xfrm>
              <a:off x="320057" y="2831025"/>
              <a:ext cx="2304848" cy="3693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>
                  <a:solidFill>
                    <a:schemeClr val="bg1"/>
                  </a:solidFill>
                </a:rPr>
                <a:t>The y component of </a:t>
              </a:r>
              <a:r>
                <a:rPr lang="en-SG" b="1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0EC920-E01A-B80D-D237-5B23EE80DAFA}"/>
              </a:ext>
            </a:extLst>
          </p:cNvPr>
          <p:cNvGrpSpPr/>
          <p:nvPr/>
        </p:nvGrpSpPr>
        <p:grpSpPr>
          <a:xfrm>
            <a:off x="3110664" y="4663658"/>
            <a:ext cx="2244429" cy="1160389"/>
            <a:chOff x="3110664" y="4663658"/>
            <a:chExt cx="2244429" cy="116038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DD87F2-524B-AA19-7854-D66A55318AAB}"/>
                </a:ext>
              </a:extLst>
            </p:cNvPr>
            <p:cNvSpPr/>
            <p:nvPr/>
          </p:nvSpPr>
          <p:spPr>
            <a:xfrm>
              <a:off x="3792159" y="4663658"/>
              <a:ext cx="702860" cy="7028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A9604D-934C-0C67-54A4-24E89B7A5275}"/>
                </a:ext>
              </a:extLst>
            </p:cNvPr>
            <p:cNvSpPr txBox="1"/>
            <p:nvPr/>
          </p:nvSpPr>
          <p:spPr>
            <a:xfrm>
              <a:off x="3110664" y="5454715"/>
              <a:ext cx="2244429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>
                  <a:solidFill>
                    <a:schemeClr val="bg1"/>
                  </a:solidFill>
                </a:rPr>
                <a:t>The x component of </a:t>
              </a:r>
              <a:r>
                <a:rPr lang="en-SG" b="1">
                  <a:solidFill>
                    <a:schemeClr val="bg1"/>
                  </a:solidFill>
                </a:rPr>
                <a:t>a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4E96529-0067-AE65-6403-535E36049C5B}"/>
              </a:ext>
            </a:extLst>
          </p:cNvPr>
          <p:cNvSpPr txBox="1"/>
          <p:nvPr/>
        </p:nvSpPr>
        <p:spPr>
          <a:xfrm>
            <a:off x="3888216" y="2519491"/>
            <a:ext cx="100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Vector </a:t>
            </a:r>
            <a:r>
              <a:rPr lang="en-SG" b="1"/>
              <a:t>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95BE9C-09C0-4853-6746-C75507A7F84F}"/>
              </a:ext>
            </a:extLst>
          </p:cNvPr>
          <p:cNvGrpSpPr/>
          <p:nvPr/>
        </p:nvGrpSpPr>
        <p:grpSpPr>
          <a:xfrm>
            <a:off x="5351861" y="2589147"/>
            <a:ext cx="3192502" cy="1500045"/>
            <a:chOff x="5351861" y="2589147"/>
            <a:chExt cx="3192502" cy="150004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BF4103-54CA-4DD3-4846-BEE4C1D5865E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1" y="3821373"/>
              <a:ext cx="812176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7C8C1A-2768-9923-72CB-BC800C58867A}"/>
                </a:ext>
              </a:extLst>
            </p:cNvPr>
            <p:cNvSpPr txBox="1"/>
            <p:nvPr/>
          </p:nvSpPr>
          <p:spPr>
            <a:xfrm>
              <a:off x="6615067" y="3381306"/>
              <a:ext cx="593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a</a:t>
              </a:r>
              <a:r>
                <a:rPr lang="en-SG" sz="4000" baseline="-25000"/>
                <a:t>x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20EA64-A593-0941-98B9-50A247618C47}"/>
                </a:ext>
              </a:extLst>
            </p:cNvPr>
            <p:cNvSpPr txBox="1"/>
            <p:nvPr/>
          </p:nvSpPr>
          <p:spPr>
            <a:xfrm>
              <a:off x="7328836" y="3381306"/>
              <a:ext cx="593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a</a:t>
              </a:r>
              <a:r>
                <a:rPr lang="en-SG" sz="4000" baseline="-25000"/>
                <a:t>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AAC6D4-3DA4-A8F5-3749-5E1F3839CE0E}"/>
                </a:ext>
              </a:extLst>
            </p:cNvPr>
            <p:cNvSpPr txBox="1"/>
            <p:nvPr/>
          </p:nvSpPr>
          <p:spPr>
            <a:xfrm>
              <a:off x="6299934" y="2589147"/>
              <a:ext cx="2244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The data we need to store are the x and y components of </a:t>
              </a:r>
              <a:r>
                <a:rPr lang="en-SG" b="1"/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09548-4C67-904A-F4E6-091C77418B27}"/>
              </a:ext>
            </a:extLst>
          </p:cNvPr>
          <p:cNvGrpSpPr/>
          <p:nvPr/>
        </p:nvGrpSpPr>
        <p:grpSpPr>
          <a:xfrm>
            <a:off x="6331324" y="4489850"/>
            <a:ext cx="2362297" cy="1305537"/>
            <a:chOff x="6331324" y="4489850"/>
            <a:chExt cx="2362297" cy="130553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0C1B5A-C9AC-5769-E1D3-FD27C43AB8BB}"/>
                </a:ext>
              </a:extLst>
            </p:cNvPr>
            <p:cNvSpPr txBox="1"/>
            <p:nvPr/>
          </p:nvSpPr>
          <p:spPr>
            <a:xfrm>
              <a:off x="6615067" y="5087501"/>
              <a:ext cx="593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a</a:t>
              </a:r>
              <a:r>
                <a:rPr lang="en-SG" sz="4000" baseline="-25000"/>
                <a:t>x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DF64361-82F6-CB61-8C73-197FB134D9F5}"/>
                </a:ext>
              </a:extLst>
            </p:cNvPr>
            <p:cNvSpPr txBox="1"/>
            <p:nvPr/>
          </p:nvSpPr>
          <p:spPr>
            <a:xfrm>
              <a:off x="7328836" y="5087501"/>
              <a:ext cx="593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a</a:t>
              </a:r>
              <a:r>
                <a:rPr lang="en-SG" sz="4000" baseline="-25000"/>
                <a:t>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CCD17BE-283B-6EF1-8FE4-F8F066314A72}"/>
                </a:ext>
              </a:extLst>
            </p:cNvPr>
            <p:cNvSpPr txBox="1"/>
            <p:nvPr/>
          </p:nvSpPr>
          <p:spPr>
            <a:xfrm>
              <a:off x="6331324" y="4489850"/>
              <a:ext cx="2362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For 3D vectors, we add a value for the z axis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86D9B33-1A07-65C7-15B4-69C82F0A802E}"/>
                </a:ext>
              </a:extLst>
            </p:cNvPr>
            <p:cNvSpPr txBox="1"/>
            <p:nvPr/>
          </p:nvSpPr>
          <p:spPr>
            <a:xfrm>
              <a:off x="8042605" y="5087501"/>
              <a:ext cx="593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a</a:t>
              </a:r>
              <a:r>
                <a:rPr lang="en-SG" sz="4000" baseline="-25000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05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1B6A1B-2A11-48CD-AABA-B0E6A4A7D76B}"/>
              </a:ext>
            </a:extLst>
          </p:cNvPr>
          <p:cNvSpPr txBox="1"/>
          <p:nvPr/>
        </p:nvSpPr>
        <p:spPr>
          <a:xfrm>
            <a:off x="0" y="6498423"/>
            <a:ext cx="463665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http://zonalandeducation.com/mstm/physics/mechanics/vectors/vector3D/vector3D.html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86379-7452-4B17-B314-A86A28E0DE64}"/>
              </a:ext>
            </a:extLst>
          </p:cNvPr>
          <p:cNvSpPr/>
          <p:nvPr/>
        </p:nvSpPr>
        <p:spPr>
          <a:xfrm>
            <a:off x="89501" y="62149"/>
            <a:ext cx="8594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600"/>
              <a:t>Vectors are decomposed into values along the coordinate axes </a:t>
            </a: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AF1857D-2AA4-48B6-8AE6-E2AE8297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63" y="1455896"/>
            <a:ext cx="5826074" cy="2306449"/>
          </a:xfrm>
          <a:prstGeom prst="rect">
            <a:avLst/>
          </a:prstGeom>
        </p:spPr>
      </p:pic>
      <p:pic>
        <p:nvPicPr>
          <p:cNvPr id="6148" name="Picture 4" descr="3D Vector Components | Zona Land Education">
            <a:hlinkClick r:id="rId3"/>
            <a:extLst>
              <a:ext uri="{FF2B5EF4-FFF2-40B4-BE49-F238E27FC236}">
                <a16:creationId xmlns:a16="http://schemas.microsoft.com/office/drawing/2014/main" id="{4CCC4771-31D6-4A70-9A0E-376F8476DB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931" y="3879401"/>
            <a:ext cx="3234137" cy="24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hlinkClick r:id="rId3"/>
            <a:extLst>
              <a:ext uri="{FF2B5EF4-FFF2-40B4-BE49-F238E27FC236}">
                <a16:creationId xmlns:a16="http://schemas.microsoft.com/office/drawing/2014/main" id="{6AA2C846-DC7A-4935-9318-76971D2391CC}"/>
              </a:ext>
            </a:extLst>
          </p:cNvPr>
          <p:cNvSpPr txBox="1"/>
          <p:nvPr/>
        </p:nvSpPr>
        <p:spPr>
          <a:xfrm>
            <a:off x="0" y="6633313"/>
            <a:ext cx="60036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http://zonalandeducation.com/mstm/physics/mechanics/vectors/components/vectorComponents.html</a:t>
            </a:r>
          </a:p>
        </p:txBody>
      </p:sp>
    </p:spTree>
    <p:extLst>
      <p:ext uri="{BB962C8B-B14F-4D97-AF65-F5344CB8AC3E}">
        <p14:creationId xmlns:p14="http://schemas.microsoft.com/office/powerpoint/2010/main" val="535089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23859" y="175862"/>
            <a:ext cx="518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/>
              <a:t>In code, this data can be stored in: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0804" y="1086613"/>
            <a:ext cx="2044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An Array of floats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48146" y="1575610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float [ ] vector2D = new float[2];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6119" y="2227563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A struct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8146" y="269609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struct Vector2D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   float x, y;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0052" y="4259718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A class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48146" y="4659828"/>
            <a:ext cx="21595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class Vector2D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   float x, y;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9958E-88F3-5A42-2427-2332FAFBE31F}"/>
              </a:ext>
            </a:extLst>
          </p:cNvPr>
          <p:cNvSpPr txBox="1"/>
          <p:nvPr/>
        </p:nvSpPr>
        <p:spPr>
          <a:xfrm>
            <a:off x="4572000" y="2434810"/>
            <a:ext cx="304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For 3D vectors, add a component for the additional axis (z)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CE435-66F7-5DDC-0A56-37880452272E}"/>
              </a:ext>
            </a:extLst>
          </p:cNvPr>
          <p:cNvSpPr txBox="1"/>
          <p:nvPr/>
        </p:nvSpPr>
        <p:spPr>
          <a:xfrm>
            <a:off x="4572000" y="3259723"/>
            <a:ext cx="401158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  <a:latin typeface="Consolas" panose="020B0609020204030204" pitchFamily="49" charset="0"/>
              </a:rPr>
              <a:t>float [ ] vector3D = new float[3];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78DA4-1CAB-746F-AB01-6CADDEA865E0}"/>
              </a:ext>
            </a:extLst>
          </p:cNvPr>
          <p:cNvSpPr txBox="1"/>
          <p:nvPr/>
        </p:nvSpPr>
        <p:spPr>
          <a:xfrm>
            <a:off x="4600868" y="3840950"/>
            <a:ext cx="3982712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  <a:latin typeface="Consolas" panose="020B0609020204030204" pitchFamily="49" charset="0"/>
              </a:rPr>
              <a:t>struct Vector3D</a:t>
            </a:r>
          </a:p>
          <a:p>
            <a:r>
              <a:rPr lang="en-SG" sz="1600" b="1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SG" sz="1600" b="1">
                <a:solidFill>
                  <a:srgbClr val="FF0000"/>
                </a:solidFill>
                <a:latin typeface="Consolas" panose="020B0609020204030204" pitchFamily="49" charset="0"/>
              </a:rPr>
              <a:t>   float x, y, z;</a:t>
            </a:r>
          </a:p>
          <a:p>
            <a:r>
              <a:rPr lang="en-SG" sz="1600" b="1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0BCDA-321E-DC64-BC63-E764AFABEB84}"/>
              </a:ext>
            </a:extLst>
          </p:cNvPr>
          <p:cNvSpPr txBox="1"/>
          <p:nvPr/>
        </p:nvSpPr>
        <p:spPr>
          <a:xfrm>
            <a:off x="4600868" y="5125432"/>
            <a:ext cx="3982712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  <a:latin typeface="Consolas" panose="020B0609020204030204" pitchFamily="49" charset="0"/>
              </a:rPr>
              <a:t>class Vector3D</a:t>
            </a:r>
          </a:p>
          <a:p>
            <a:r>
              <a:rPr lang="en-SG" sz="1600" b="1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SG" sz="1600" b="1">
                <a:solidFill>
                  <a:srgbClr val="FF0000"/>
                </a:solidFill>
                <a:latin typeface="Consolas" panose="020B0609020204030204" pitchFamily="49" charset="0"/>
              </a:rPr>
              <a:t>   float x, y, z;</a:t>
            </a:r>
          </a:p>
          <a:p>
            <a:r>
              <a:rPr lang="en-SG" sz="1600" b="1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56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3" grpId="0"/>
      <p:bldP spid="5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BA057B-5450-056E-B2D9-32BDD5A9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43" y="1320800"/>
            <a:ext cx="5153092" cy="48264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CDD213-CE2F-4068-DF3A-B4F2E1566E80}"/>
              </a:ext>
            </a:extLst>
          </p:cNvPr>
          <p:cNvSpPr/>
          <p:nvPr/>
        </p:nvSpPr>
        <p:spPr>
          <a:xfrm>
            <a:off x="297322" y="243466"/>
            <a:ext cx="5198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/>
              <a:t>Here’s how that looks in code</a:t>
            </a:r>
            <a:endParaRPr lang="en-SG" sz="3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80E2C0-A2A0-DFA6-ADC1-93F988BAFF7C}"/>
              </a:ext>
            </a:extLst>
          </p:cNvPr>
          <p:cNvGrpSpPr/>
          <p:nvPr/>
        </p:nvGrpSpPr>
        <p:grpSpPr>
          <a:xfrm>
            <a:off x="3641644" y="1136162"/>
            <a:ext cx="3931913" cy="1075267"/>
            <a:chOff x="3615267" y="1320800"/>
            <a:chExt cx="3931913" cy="107526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4DA4A0-FA1B-5CF6-E2BE-6F262FAF8431}"/>
                </a:ext>
              </a:extLst>
            </p:cNvPr>
            <p:cNvSpPr/>
            <p:nvPr/>
          </p:nvSpPr>
          <p:spPr>
            <a:xfrm>
              <a:off x="3615267" y="2032000"/>
              <a:ext cx="364067" cy="36406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47690-8AE0-1C5B-6BD0-2B2073323DCC}"/>
                </a:ext>
              </a:extLst>
            </p:cNvPr>
            <p:cNvSpPr txBox="1"/>
            <p:nvPr/>
          </p:nvSpPr>
          <p:spPr>
            <a:xfrm>
              <a:off x="4775814" y="1320800"/>
              <a:ext cx="27713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Homogeneous coordinate, covered later when we look at matrices for games</a:t>
              </a: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C69A3E8C-E4BF-5D62-A118-8CCF21B68BE0}"/>
                </a:ext>
              </a:extLst>
            </p:cNvPr>
            <p:cNvSpPr/>
            <p:nvPr/>
          </p:nvSpPr>
          <p:spPr>
            <a:xfrm>
              <a:off x="3988526" y="2124891"/>
              <a:ext cx="757645" cy="121606"/>
            </a:xfrm>
            <a:custGeom>
              <a:avLst/>
              <a:gdLst>
                <a:gd name="connsiteX0" fmla="*/ 757645 w 757645"/>
                <a:gd name="connsiteY0" fmla="*/ 0 h 121606"/>
                <a:gd name="connsiteX1" fmla="*/ 426720 w 757645"/>
                <a:gd name="connsiteY1" fmla="*/ 113212 h 121606"/>
                <a:gd name="connsiteX2" fmla="*/ 0 w 757645"/>
                <a:gd name="connsiteY2" fmla="*/ 104503 h 12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7645" h="121606">
                  <a:moveTo>
                    <a:pt x="757645" y="0"/>
                  </a:moveTo>
                  <a:cubicBezTo>
                    <a:pt x="655319" y="47897"/>
                    <a:pt x="552994" y="95795"/>
                    <a:pt x="426720" y="113212"/>
                  </a:cubicBezTo>
                  <a:cubicBezTo>
                    <a:pt x="300446" y="130629"/>
                    <a:pt x="150223" y="117566"/>
                    <a:pt x="0" y="10450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ECD6B620-408E-E63A-8BF5-66488F89B335}"/>
              </a:ext>
            </a:extLst>
          </p:cNvPr>
          <p:cNvSpPr/>
          <p:nvPr/>
        </p:nvSpPr>
        <p:spPr>
          <a:xfrm>
            <a:off x="5233624" y="4197090"/>
            <a:ext cx="2007219" cy="10630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263F02-4AC3-E144-5180-B3844B8D3813}"/>
              </a:ext>
            </a:extLst>
          </p:cNvPr>
          <p:cNvSpPr/>
          <p:nvPr/>
        </p:nvSpPr>
        <p:spPr>
          <a:xfrm>
            <a:off x="4805065" y="3962400"/>
            <a:ext cx="2698407" cy="1501698"/>
          </a:xfrm>
          <a:custGeom>
            <a:avLst/>
            <a:gdLst>
              <a:gd name="connsiteX0" fmla="*/ 354233 w 2698407"/>
              <a:gd name="connsiteY0" fmla="*/ 104078 h 1501698"/>
              <a:gd name="connsiteX1" fmla="*/ 317062 w 2698407"/>
              <a:gd name="connsiteY1" fmla="*/ 81776 h 1501698"/>
              <a:gd name="connsiteX2" fmla="*/ 250155 w 2698407"/>
              <a:gd name="connsiteY2" fmla="*/ 74341 h 1501698"/>
              <a:gd name="connsiteX3" fmla="*/ 108906 w 2698407"/>
              <a:gd name="connsiteY3" fmla="*/ 66907 h 1501698"/>
              <a:gd name="connsiteX4" fmla="*/ 19696 w 2698407"/>
              <a:gd name="connsiteY4" fmla="*/ 89210 h 1501698"/>
              <a:gd name="connsiteX5" fmla="*/ 64301 w 2698407"/>
              <a:gd name="connsiteY5" fmla="*/ 237893 h 1501698"/>
              <a:gd name="connsiteX6" fmla="*/ 227852 w 2698407"/>
              <a:gd name="connsiteY6" fmla="*/ 386576 h 1501698"/>
              <a:gd name="connsiteX7" fmla="*/ 242720 w 2698407"/>
              <a:gd name="connsiteY7" fmla="*/ 408878 h 1501698"/>
              <a:gd name="connsiteX8" fmla="*/ 250155 w 2698407"/>
              <a:gd name="connsiteY8" fmla="*/ 446049 h 1501698"/>
              <a:gd name="connsiteX9" fmla="*/ 190681 w 2698407"/>
              <a:gd name="connsiteY9" fmla="*/ 594732 h 1501698"/>
              <a:gd name="connsiteX10" fmla="*/ 175813 w 2698407"/>
              <a:gd name="connsiteY10" fmla="*/ 669073 h 1501698"/>
              <a:gd name="connsiteX11" fmla="*/ 153511 w 2698407"/>
              <a:gd name="connsiteY11" fmla="*/ 713678 h 1501698"/>
              <a:gd name="connsiteX12" fmla="*/ 138642 w 2698407"/>
              <a:gd name="connsiteY12" fmla="*/ 795454 h 1501698"/>
              <a:gd name="connsiteX13" fmla="*/ 175813 w 2698407"/>
              <a:gd name="connsiteY13" fmla="*/ 929268 h 1501698"/>
              <a:gd name="connsiteX14" fmla="*/ 242720 w 2698407"/>
              <a:gd name="connsiteY14" fmla="*/ 1040780 h 1501698"/>
              <a:gd name="connsiteX15" fmla="*/ 383969 w 2698407"/>
              <a:gd name="connsiteY15" fmla="*/ 1189463 h 1501698"/>
              <a:gd name="connsiteX16" fmla="*/ 525218 w 2698407"/>
              <a:gd name="connsiteY16" fmla="*/ 1286107 h 1501698"/>
              <a:gd name="connsiteX17" fmla="*/ 718506 w 2698407"/>
              <a:gd name="connsiteY17" fmla="*/ 1360449 h 1501698"/>
              <a:gd name="connsiteX18" fmla="*/ 830018 w 2698407"/>
              <a:gd name="connsiteY18" fmla="*/ 1382751 h 1501698"/>
              <a:gd name="connsiteX19" fmla="*/ 926662 w 2698407"/>
              <a:gd name="connsiteY19" fmla="*/ 1419922 h 1501698"/>
              <a:gd name="connsiteX20" fmla="*/ 1149686 w 2698407"/>
              <a:gd name="connsiteY20" fmla="*/ 1457093 h 1501698"/>
              <a:gd name="connsiteX21" fmla="*/ 1253764 w 2698407"/>
              <a:gd name="connsiteY21" fmla="*/ 1486829 h 1501698"/>
              <a:gd name="connsiteX22" fmla="*/ 1402447 w 2698407"/>
              <a:gd name="connsiteY22" fmla="*/ 1501698 h 1501698"/>
              <a:gd name="connsiteX23" fmla="*/ 1774155 w 2698407"/>
              <a:gd name="connsiteY23" fmla="*/ 1494263 h 1501698"/>
              <a:gd name="connsiteX24" fmla="*/ 1848496 w 2698407"/>
              <a:gd name="connsiteY24" fmla="*/ 1471961 h 1501698"/>
              <a:gd name="connsiteX25" fmla="*/ 1922837 w 2698407"/>
              <a:gd name="connsiteY25" fmla="*/ 1464527 h 1501698"/>
              <a:gd name="connsiteX26" fmla="*/ 2078955 w 2698407"/>
              <a:gd name="connsiteY26" fmla="*/ 1419922 h 1501698"/>
              <a:gd name="connsiteX27" fmla="*/ 2123559 w 2698407"/>
              <a:gd name="connsiteY27" fmla="*/ 1405054 h 1501698"/>
              <a:gd name="connsiteX28" fmla="*/ 2183033 w 2698407"/>
              <a:gd name="connsiteY28" fmla="*/ 1390185 h 1501698"/>
              <a:gd name="connsiteX29" fmla="*/ 2316847 w 2698407"/>
              <a:gd name="connsiteY29" fmla="*/ 1315844 h 1501698"/>
              <a:gd name="connsiteX30" fmla="*/ 2510135 w 2698407"/>
              <a:gd name="connsiteY30" fmla="*/ 1219200 h 1501698"/>
              <a:gd name="connsiteX31" fmla="*/ 2651384 w 2698407"/>
              <a:gd name="connsiteY31" fmla="*/ 1085385 h 1501698"/>
              <a:gd name="connsiteX32" fmla="*/ 2681120 w 2698407"/>
              <a:gd name="connsiteY32" fmla="*/ 1011044 h 1501698"/>
              <a:gd name="connsiteX33" fmla="*/ 2695989 w 2698407"/>
              <a:gd name="connsiteY33" fmla="*/ 892098 h 1501698"/>
              <a:gd name="connsiteX34" fmla="*/ 2673686 w 2698407"/>
              <a:gd name="connsiteY34" fmla="*/ 498088 h 1501698"/>
              <a:gd name="connsiteX35" fmla="*/ 2643950 w 2698407"/>
              <a:gd name="connsiteY35" fmla="*/ 431180 h 1501698"/>
              <a:gd name="connsiteX36" fmla="*/ 2458096 w 2698407"/>
              <a:gd name="connsiteY36" fmla="*/ 230459 h 1501698"/>
              <a:gd name="connsiteX37" fmla="*/ 2257374 w 2698407"/>
              <a:gd name="connsiteY37" fmla="*/ 104078 h 1501698"/>
              <a:gd name="connsiteX38" fmla="*/ 2064086 w 2698407"/>
              <a:gd name="connsiteY38" fmla="*/ 37171 h 1501698"/>
              <a:gd name="connsiteX39" fmla="*/ 1803891 w 2698407"/>
              <a:gd name="connsiteY39" fmla="*/ 0 h 1501698"/>
              <a:gd name="connsiteX40" fmla="*/ 1454486 w 2698407"/>
              <a:gd name="connsiteY40" fmla="*/ 7434 h 1501698"/>
              <a:gd name="connsiteX41" fmla="*/ 1313237 w 2698407"/>
              <a:gd name="connsiteY41" fmla="*/ 14868 h 1501698"/>
              <a:gd name="connsiteX42" fmla="*/ 1060476 w 2698407"/>
              <a:gd name="connsiteY42" fmla="*/ 22302 h 1501698"/>
              <a:gd name="connsiteX43" fmla="*/ 904359 w 2698407"/>
              <a:gd name="connsiteY43" fmla="*/ 52039 h 1501698"/>
              <a:gd name="connsiteX44" fmla="*/ 718506 w 2698407"/>
              <a:gd name="connsiteY44" fmla="*/ 81776 h 1501698"/>
              <a:gd name="connsiteX45" fmla="*/ 354233 w 2698407"/>
              <a:gd name="connsiteY45" fmla="*/ 104078 h 150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698407" h="1501698">
                <a:moveTo>
                  <a:pt x="354233" y="104078"/>
                </a:moveTo>
                <a:cubicBezTo>
                  <a:pt x="287326" y="104078"/>
                  <a:pt x="330955" y="85746"/>
                  <a:pt x="317062" y="81776"/>
                </a:cubicBezTo>
                <a:cubicBezTo>
                  <a:pt x="295486" y="75611"/>
                  <a:pt x="272538" y="75940"/>
                  <a:pt x="250155" y="74341"/>
                </a:cubicBezTo>
                <a:cubicBezTo>
                  <a:pt x="203127" y="70982"/>
                  <a:pt x="155989" y="69385"/>
                  <a:pt x="108906" y="66907"/>
                </a:cubicBezTo>
                <a:cubicBezTo>
                  <a:pt x="79169" y="74341"/>
                  <a:pt x="39771" y="66047"/>
                  <a:pt x="19696" y="89210"/>
                </a:cubicBezTo>
                <a:cubicBezTo>
                  <a:pt x="-31520" y="148306"/>
                  <a:pt x="29332" y="205721"/>
                  <a:pt x="64301" y="237893"/>
                </a:cubicBezTo>
                <a:cubicBezTo>
                  <a:pt x="192220" y="355578"/>
                  <a:pt x="166786" y="305155"/>
                  <a:pt x="227852" y="386576"/>
                </a:cubicBezTo>
                <a:cubicBezTo>
                  <a:pt x="233213" y="393724"/>
                  <a:pt x="237764" y="401444"/>
                  <a:pt x="242720" y="408878"/>
                </a:cubicBezTo>
                <a:cubicBezTo>
                  <a:pt x="245198" y="421268"/>
                  <a:pt x="252232" y="433585"/>
                  <a:pt x="250155" y="446049"/>
                </a:cubicBezTo>
                <a:cubicBezTo>
                  <a:pt x="237586" y="521462"/>
                  <a:pt x="223481" y="537332"/>
                  <a:pt x="190681" y="594732"/>
                </a:cubicBezTo>
                <a:cubicBezTo>
                  <a:pt x="185725" y="619512"/>
                  <a:pt x="183351" y="644952"/>
                  <a:pt x="175813" y="669073"/>
                </a:cubicBezTo>
                <a:cubicBezTo>
                  <a:pt x="170855" y="684940"/>
                  <a:pt x="158202" y="697730"/>
                  <a:pt x="153511" y="713678"/>
                </a:cubicBezTo>
                <a:cubicBezTo>
                  <a:pt x="145693" y="740258"/>
                  <a:pt x="143598" y="768195"/>
                  <a:pt x="138642" y="795454"/>
                </a:cubicBezTo>
                <a:cubicBezTo>
                  <a:pt x="151032" y="840059"/>
                  <a:pt x="157733" y="886651"/>
                  <a:pt x="175813" y="929268"/>
                </a:cubicBezTo>
                <a:cubicBezTo>
                  <a:pt x="192743" y="969173"/>
                  <a:pt x="218046" y="1005140"/>
                  <a:pt x="242720" y="1040780"/>
                </a:cubicBezTo>
                <a:cubicBezTo>
                  <a:pt x="288902" y="1107487"/>
                  <a:pt x="323052" y="1137683"/>
                  <a:pt x="383969" y="1189463"/>
                </a:cubicBezTo>
                <a:cubicBezTo>
                  <a:pt x="431578" y="1229931"/>
                  <a:pt x="468078" y="1261618"/>
                  <a:pt x="525218" y="1286107"/>
                </a:cubicBezTo>
                <a:cubicBezTo>
                  <a:pt x="588667" y="1313299"/>
                  <a:pt x="650816" y="1346911"/>
                  <a:pt x="718506" y="1360449"/>
                </a:cubicBezTo>
                <a:cubicBezTo>
                  <a:pt x="755677" y="1367883"/>
                  <a:pt x="793570" y="1372337"/>
                  <a:pt x="830018" y="1382751"/>
                </a:cubicBezTo>
                <a:cubicBezTo>
                  <a:pt x="863205" y="1392233"/>
                  <a:pt x="893698" y="1409692"/>
                  <a:pt x="926662" y="1419922"/>
                </a:cubicBezTo>
                <a:cubicBezTo>
                  <a:pt x="1040786" y="1455340"/>
                  <a:pt x="1037663" y="1449091"/>
                  <a:pt x="1149686" y="1457093"/>
                </a:cubicBezTo>
                <a:cubicBezTo>
                  <a:pt x="1184379" y="1467005"/>
                  <a:pt x="1218232" y="1480559"/>
                  <a:pt x="1253764" y="1486829"/>
                </a:cubicBezTo>
                <a:cubicBezTo>
                  <a:pt x="1302814" y="1495485"/>
                  <a:pt x="1402447" y="1501698"/>
                  <a:pt x="1402447" y="1501698"/>
                </a:cubicBezTo>
                <a:cubicBezTo>
                  <a:pt x="1526350" y="1499220"/>
                  <a:pt x="1650502" y="1502507"/>
                  <a:pt x="1774155" y="1494263"/>
                </a:cubicBezTo>
                <a:cubicBezTo>
                  <a:pt x="1799969" y="1492542"/>
                  <a:pt x="1823127" y="1477035"/>
                  <a:pt x="1848496" y="1471961"/>
                </a:cubicBezTo>
                <a:cubicBezTo>
                  <a:pt x="1872916" y="1467077"/>
                  <a:pt x="1898057" y="1467005"/>
                  <a:pt x="1922837" y="1464527"/>
                </a:cubicBezTo>
                <a:cubicBezTo>
                  <a:pt x="1974876" y="1449659"/>
                  <a:pt x="2027611" y="1437037"/>
                  <a:pt x="2078955" y="1419922"/>
                </a:cubicBezTo>
                <a:cubicBezTo>
                  <a:pt x="2093823" y="1414966"/>
                  <a:pt x="2108490" y="1409360"/>
                  <a:pt x="2123559" y="1405054"/>
                </a:cubicBezTo>
                <a:cubicBezTo>
                  <a:pt x="2143208" y="1399440"/>
                  <a:pt x="2163988" y="1397592"/>
                  <a:pt x="2183033" y="1390185"/>
                </a:cubicBezTo>
                <a:cubicBezTo>
                  <a:pt x="2269859" y="1356420"/>
                  <a:pt x="2240989" y="1356004"/>
                  <a:pt x="2316847" y="1315844"/>
                </a:cubicBezTo>
                <a:cubicBezTo>
                  <a:pt x="2419942" y="1261264"/>
                  <a:pt x="2376580" y="1308237"/>
                  <a:pt x="2510135" y="1219200"/>
                </a:cubicBezTo>
                <a:cubicBezTo>
                  <a:pt x="2583265" y="1170446"/>
                  <a:pt x="2601488" y="1143597"/>
                  <a:pt x="2651384" y="1085385"/>
                </a:cubicBezTo>
                <a:cubicBezTo>
                  <a:pt x="2661296" y="1060605"/>
                  <a:pt x="2677345" y="1037465"/>
                  <a:pt x="2681120" y="1011044"/>
                </a:cubicBezTo>
                <a:cubicBezTo>
                  <a:pt x="2691729" y="936791"/>
                  <a:pt x="2686620" y="976420"/>
                  <a:pt x="2695989" y="892098"/>
                </a:cubicBezTo>
                <a:cubicBezTo>
                  <a:pt x="2694764" y="838186"/>
                  <a:pt x="2710806" y="609447"/>
                  <a:pt x="2673686" y="498088"/>
                </a:cubicBezTo>
                <a:cubicBezTo>
                  <a:pt x="2665968" y="474934"/>
                  <a:pt x="2655317" y="452777"/>
                  <a:pt x="2643950" y="431180"/>
                </a:cubicBezTo>
                <a:cubicBezTo>
                  <a:pt x="2596543" y="341106"/>
                  <a:pt x="2555945" y="292068"/>
                  <a:pt x="2458096" y="230459"/>
                </a:cubicBezTo>
                <a:cubicBezTo>
                  <a:pt x="2391189" y="188332"/>
                  <a:pt x="2330357" y="134488"/>
                  <a:pt x="2257374" y="104078"/>
                </a:cubicBezTo>
                <a:cubicBezTo>
                  <a:pt x="2172703" y="68798"/>
                  <a:pt x="2156753" y="58096"/>
                  <a:pt x="2064086" y="37171"/>
                </a:cubicBezTo>
                <a:cubicBezTo>
                  <a:pt x="1966874" y="15220"/>
                  <a:pt x="1903253" y="11040"/>
                  <a:pt x="1803891" y="0"/>
                </a:cubicBezTo>
                <a:lnTo>
                  <a:pt x="1454486" y="7434"/>
                </a:lnTo>
                <a:cubicBezTo>
                  <a:pt x="1407359" y="8862"/>
                  <a:pt x="1360352" y="13090"/>
                  <a:pt x="1313237" y="14868"/>
                </a:cubicBezTo>
                <a:lnTo>
                  <a:pt x="1060476" y="22302"/>
                </a:lnTo>
                <a:cubicBezTo>
                  <a:pt x="880719" y="40280"/>
                  <a:pt x="1097862" y="14413"/>
                  <a:pt x="904359" y="52039"/>
                </a:cubicBezTo>
                <a:cubicBezTo>
                  <a:pt x="842773" y="64014"/>
                  <a:pt x="718506" y="81776"/>
                  <a:pt x="718506" y="81776"/>
                </a:cubicBezTo>
                <a:cubicBezTo>
                  <a:pt x="566193" y="138892"/>
                  <a:pt x="421140" y="104078"/>
                  <a:pt x="354233" y="10407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0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3534" y="489635"/>
            <a:ext cx="709506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Vectors can also be represented in Matrix form.</a:t>
            </a:r>
            <a:br>
              <a:rPr lang="en-US" altLang="en-US"/>
            </a:br>
            <a:br>
              <a:rPr lang="en-US" altLang="en-US" sz="1000"/>
            </a:br>
            <a:r>
              <a:rPr lang="en-US" altLang="en-US" sz="2800"/>
              <a:t>In fact, a vector is a special case of a matrix.</a:t>
            </a:r>
          </a:p>
          <a:p>
            <a:endParaRPr lang="en-US" altLang="en-US" sz="1050"/>
          </a:p>
          <a:p>
            <a:r>
              <a:rPr lang="en-US" altLang="en-US" sz="2800"/>
              <a:t>e.g: 		   </a:t>
            </a:r>
            <a:r>
              <a:rPr lang="en-US" altLang="en-US" sz="2800">
                <a:solidFill>
                  <a:srgbClr val="C00000"/>
                </a:solidFill>
              </a:rPr>
              <a:t>Vector A</a:t>
            </a:r>
            <a:r>
              <a:rPr lang="en-US" altLang="en-US" sz="2800"/>
              <a:t> = (3, 5, -2)</a:t>
            </a:r>
          </a:p>
        </p:txBody>
      </p:sp>
      <p:sp>
        <p:nvSpPr>
          <p:cNvPr id="6" name="Rectangle 5"/>
          <p:cNvSpPr/>
          <p:nvPr/>
        </p:nvSpPr>
        <p:spPr>
          <a:xfrm>
            <a:off x="753533" y="2504414"/>
            <a:ext cx="7442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Vector A can be expressed as a 3x1 or 1x3 matrix:</a:t>
            </a:r>
          </a:p>
        </p:txBody>
      </p:sp>
      <p:sp>
        <p:nvSpPr>
          <p:cNvPr id="7" name="Rectangle 6"/>
          <p:cNvSpPr/>
          <p:nvPr/>
        </p:nvSpPr>
        <p:spPr>
          <a:xfrm>
            <a:off x="2844294" y="3318865"/>
            <a:ext cx="2928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>
                <a:solidFill>
                  <a:srgbClr val="C00000"/>
                </a:solidFill>
              </a:rPr>
              <a:t>Vector A</a:t>
            </a:r>
            <a:r>
              <a:rPr lang="en-US" altLang="en-US" sz="2800"/>
              <a:t> = [3  5 -2]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44293" y="4302361"/>
            <a:ext cx="2565398" cy="1393924"/>
            <a:chOff x="753532" y="4032748"/>
            <a:chExt cx="2565398" cy="1393924"/>
          </a:xfrm>
        </p:grpSpPr>
        <p:sp>
          <p:nvSpPr>
            <p:cNvPr id="8" name="Rectangle 7"/>
            <p:cNvSpPr/>
            <p:nvPr/>
          </p:nvSpPr>
          <p:spPr>
            <a:xfrm>
              <a:off x="753532" y="4410671"/>
              <a:ext cx="18034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>
                  <a:solidFill>
                    <a:srgbClr val="C00000"/>
                  </a:solidFill>
                </a:rPr>
                <a:t>Vector A</a:t>
              </a:r>
              <a:r>
                <a:rPr lang="en-US" altLang="en-US" sz="2800"/>
                <a:t> =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58532" y="4041677"/>
              <a:ext cx="59266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2800"/>
                <a:t>3  </a:t>
              </a:r>
            </a:p>
            <a:p>
              <a:pPr algn="ctr"/>
              <a:r>
                <a:rPr lang="en-US" altLang="en-US" sz="2800"/>
                <a:t>5 </a:t>
              </a:r>
            </a:p>
            <a:p>
              <a:pPr algn="ctr"/>
              <a:r>
                <a:rPr lang="en-US" altLang="en-US" sz="2800"/>
                <a:t>-2</a:t>
              </a:r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2607733" y="4032748"/>
              <a:ext cx="101598" cy="1384995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Left Bracket 10"/>
            <p:cNvSpPr/>
            <p:nvPr/>
          </p:nvSpPr>
          <p:spPr>
            <a:xfrm flipH="1">
              <a:off x="3217332" y="4041676"/>
              <a:ext cx="101598" cy="1384995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TextBox 12"/>
          <p:cNvSpPr txBox="1"/>
          <p:nvPr/>
        </p:nvSpPr>
        <p:spPr>
          <a:xfrm rot="21192558">
            <a:off x="6194141" y="5586759"/>
            <a:ext cx="2326427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b="1">
                <a:solidFill>
                  <a:schemeClr val="bg1"/>
                </a:solidFill>
              </a:rPr>
              <a:t>We’ll look at matrices in more detail later</a:t>
            </a:r>
          </a:p>
        </p:txBody>
      </p:sp>
    </p:spTree>
    <p:extLst>
      <p:ext uri="{BB962C8B-B14F-4D97-AF65-F5344CB8AC3E}">
        <p14:creationId xmlns:p14="http://schemas.microsoft.com/office/powerpoint/2010/main" val="6491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6365BCC-67EF-4222-B626-13E18FE3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287"/>
            <a:ext cx="9144000" cy="36124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8AC82B-1ACC-4E8B-877A-FBAAC01E5B24}"/>
              </a:ext>
            </a:extLst>
          </p:cNvPr>
          <p:cNvSpPr txBox="1"/>
          <p:nvPr/>
        </p:nvSpPr>
        <p:spPr>
          <a:xfrm>
            <a:off x="259377" y="397786"/>
            <a:ext cx="862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In Unity, points are represented as either Vector2 or Vector3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B8E23-21EE-2F92-A8DC-65B105C7B360}"/>
              </a:ext>
            </a:extLst>
          </p:cNvPr>
          <p:cNvSpPr txBox="1"/>
          <p:nvPr/>
        </p:nvSpPr>
        <p:spPr>
          <a:xfrm rot="21214513">
            <a:off x="6325545" y="5693817"/>
            <a:ext cx="2456113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2000" b="1"/>
              <a:t>You’ll write your own Vector2D class later</a:t>
            </a:r>
          </a:p>
        </p:txBody>
      </p:sp>
    </p:spTree>
    <p:extLst>
      <p:ext uri="{BB962C8B-B14F-4D97-AF65-F5344CB8AC3E}">
        <p14:creationId xmlns:p14="http://schemas.microsoft.com/office/powerpoint/2010/main" val="3373136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Unite 2015 - A Little Math for Your Big Ideas">
            <a:hlinkClick r:id="" action="ppaction://media"/>
            <a:extLst>
              <a:ext uri="{FF2B5EF4-FFF2-40B4-BE49-F238E27FC236}">
                <a16:creationId xmlns:a16="http://schemas.microsoft.com/office/drawing/2014/main" id="{A688BA4E-D4EB-406C-9F07-EFF2954704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771331"/>
            <a:ext cx="9144000" cy="5166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A8A40-0FA0-43FD-9DB1-FDD5A94A1669}"/>
              </a:ext>
            </a:extLst>
          </p:cNvPr>
          <p:cNvSpPr txBox="1"/>
          <p:nvPr/>
        </p:nvSpPr>
        <p:spPr>
          <a:xfrm>
            <a:off x="0" y="6611779"/>
            <a:ext cx="43414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>
                <a:solidFill>
                  <a:schemeClr val="bg1">
                    <a:lumMod val="75000"/>
                  </a:schemeClr>
                </a:solidFill>
              </a:rPr>
              <a:t>https://www.youtube.com/watch?v=OOeA0pJ8Y2s&amp;t=684s&amp;ab_channel=Unity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139A9-EE31-4604-A11D-788EF8E07656}"/>
              </a:ext>
            </a:extLst>
          </p:cNvPr>
          <p:cNvSpPr txBox="1"/>
          <p:nvPr/>
        </p:nvSpPr>
        <p:spPr>
          <a:xfrm>
            <a:off x="0" y="5937691"/>
            <a:ext cx="12006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>
                <a:solidFill>
                  <a:schemeClr val="bg1">
                    <a:lumMod val="75000"/>
                  </a:schemeClr>
                </a:solidFill>
              </a:rPr>
              <a:t>Watch up to 5:59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4B30D-6E1F-0B52-C094-0897222CDF40}"/>
              </a:ext>
            </a:extLst>
          </p:cNvPr>
          <p:cNvSpPr txBox="1"/>
          <p:nvPr/>
        </p:nvSpPr>
        <p:spPr>
          <a:xfrm>
            <a:off x="188305" y="158889"/>
            <a:ext cx="201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Let’s review …</a:t>
            </a:r>
          </a:p>
        </p:txBody>
      </p:sp>
    </p:spTree>
    <p:extLst>
      <p:ext uri="{BB962C8B-B14F-4D97-AF65-F5344CB8AC3E}">
        <p14:creationId xmlns:p14="http://schemas.microsoft.com/office/powerpoint/2010/main" val="393576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0FC00-6F57-9B9E-0786-2686BB35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445317"/>
            <a:ext cx="7000875" cy="393382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EB855E-E211-0769-985E-2EEE0627E315}"/>
              </a:ext>
            </a:extLst>
          </p:cNvPr>
          <p:cNvSpPr/>
          <p:nvPr/>
        </p:nvSpPr>
        <p:spPr>
          <a:xfrm rot="20974399">
            <a:off x="1573426" y="2663283"/>
            <a:ext cx="757881" cy="666570"/>
          </a:xfrm>
          <a:custGeom>
            <a:avLst/>
            <a:gdLst>
              <a:gd name="connsiteX0" fmla="*/ 0 w 757881"/>
              <a:gd name="connsiteY0" fmla="*/ 666570 h 666570"/>
              <a:gd name="connsiteX1" fmla="*/ 82179 w 757881"/>
              <a:gd name="connsiteY1" fmla="*/ 593520 h 666570"/>
              <a:gd name="connsiteX2" fmla="*/ 118704 w 757881"/>
              <a:gd name="connsiteY2" fmla="*/ 584389 h 666570"/>
              <a:gd name="connsiteX3" fmla="*/ 182621 w 757881"/>
              <a:gd name="connsiteY3" fmla="*/ 529603 h 666570"/>
              <a:gd name="connsiteX4" fmla="*/ 210015 w 757881"/>
              <a:gd name="connsiteY4" fmla="*/ 502210 h 666570"/>
              <a:gd name="connsiteX5" fmla="*/ 246539 w 757881"/>
              <a:gd name="connsiteY5" fmla="*/ 474816 h 666570"/>
              <a:gd name="connsiteX6" fmla="*/ 273932 w 757881"/>
              <a:gd name="connsiteY6" fmla="*/ 447423 h 666570"/>
              <a:gd name="connsiteX7" fmla="*/ 301325 w 757881"/>
              <a:gd name="connsiteY7" fmla="*/ 429161 h 666570"/>
              <a:gd name="connsiteX8" fmla="*/ 346981 w 757881"/>
              <a:gd name="connsiteY8" fmla="*/ 392637 h 666570"/>
              <a:gd name="connsiteX9" fmla="*/ 420030 w 757881"/>
              <a:gd name="connsiteY9" fmla="*/ 310456 h 666570"/>
              <a:gd name="connsiteX10" fmla="*/ 483948 w 757881"/>
              <a:gd name="connsiteY10" fmla="*/ 255670 h 666570"/>
              <a:gd name="connsiteX11" fmla="*/ 520472 w 757881"/>
              <a:gd name="connsiteY11" fmla="*/ 219146 h 666570"/>
              <a:gd name="connsiteX12" fmla="*/ 575258 w 757881"/>
              <a:gd name="connsiteY12" fmla="*/ 173490 h 666570"/>
              <a:gd name="connsiteX13" fmla="*/ 648307 w 757881"/>
              <a:gd name="connsiteY13" fmla="*/ 118704 h 666570"/>
              <a:gd name="connsiteX14" fmla="*/ 675701 w 757881"/>
              <a:gd name="connsiteY14" fmla="*/ 73048 h 666570"/>
              <a:gd name="connsiteX15" fmla="*/ 721356 w 757881"/>
              <a:gd name="connsiteY15" fmla="*/ 36524 h 666570"/>
              <a:gd name="connsiteX16" fmla="*/ 757881 w 757881"/>
              <a:gd name="connsiteY16" fmla="*/ 0 h 66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7881" h="666570" extrusionOk="0">
                <a:moveTo>
                  <a:pt x="0" y="666570"/>
                </a:moveTo>
                <a:cubicBezTo>
                  <a:pt x="20523" y="651216"/>
                  <a:pt x="48794" y="604301"/>
                  <a:pt x="82179" y="593520"/>
                </a:cubicBezTo>
                <a:cubicBezTo>
                  <a:pt x="93782" y="586366"/>
                  <a:pt x="107172" y="585054"/>
                  <a:pt x="118704" y="584389"/>
                </a:cubicBezTo>
                <a:cubicBezTo>
                  <a:pt x="173087" y="503788"/>
                  <a:pt x="113889" y="588250"/>
                  <a:pt x="182621" y="529603"/>
                </a:cubicBezTo>
                <a:cubicBezTo>
                  <a:pt x="193677" y="520046"/>
                  <a:pt x="200158" y="509991"/>
                  <a:pt x="210015" y="502210"/>
                </a:cubicBezTo>
                <a:cubicBezTo>
                  <a:pt x="218850" y="493156"/>
                  <a:pt x="234348" y="486356"/>
                  <a:pt x="246539" y="474816"/>
                </a:cubicBezTo>
                <a:cubicBezTo>
                  <a:pt x="256543" y="466175"/>
                  <a:pt x="262706" y="456755"/>
                  <a:pt x="273932" y="447423"/>
                </a:cubicBezTo>
                <a:cubicBezTo>
                  <a:pt x="282082" y="439544"/>
                  <a:pt x="291845" y="435145"/>
                  <a:pt x="301325" y="429161"/>
                </a:cubicBezTo>
                <a:cubicBezTo>
                  <a:pt x="316286" y="418691"/>
                  <a:pt x="336524" y="404134"/>
                  <a:pt x="346981" y="392637"/>
                </a:cubicBezTo>
                <a:cubicBezTo>
                  <a:pt x="395283" y="348484"/>
                  <a:pt x="357739" y="371310"/>
                  <a:pt x="420030" y="310456"/>
                </a:cubicBezTo>
                <a:cubicBezTo>
                  <a:pt x="440334" y="291274"/>
                  <a:pt x="462647" y="278352"/>
                  <a:pt x="483948" y="255670"/>
                </a:cubicBezTo>
                <a:cubicBezTo>
                  <a:pt x="494277" y="243787"/>
                  <a:pt x="507672" y="232013"/>
                  <a:pt x="520472" y="219146"/>
                </a:cubicBezTo>
                <a:cubicBezTo>
                  <a:pt x="537836" y="202759"/>
                  <a:pt x="555335" y="192100"/>
                  <a:pt x="575258" y="173490"/>
                </a:cubicBezTo>
                <a:cubicBezTo>
                  <a:pt x="632287" y="114141"/>
                  <a:pt x="588754" y="144285"/>
                  <a:pt x="648307" y="118704"/>
                </a:cubicBezTo>
                <a:cubicBezTo>
                  <a:pt x="659344" y="104021"/>
                  <a:pt x="663908" y="90504"/>
                  <a:pt x="675701" y="73048"/>
                </a:cubicBezTo>
                <a:cubicBezTo>
                  <a:pt x="690388" y="56628"/>
                  <a:pt x="711243" y="49670"/>
                  <a:pt x="721356" y="36524"/>
                </a:cubicBezTo>
                <a:cubicBezTo>
                  <a:pt x="738891" y="20642"/>
                  <a:pt x="749518" y="7369"/>
                  <a:pt x="757881" y="0"/>
                </a:cubicBezTo>
              </a:path>
            </a:pathLst>
          </a:custGeom>
          <a:noFill/>
          <a:ln w="28575">
            <a:solidFill>
              <a:schemeClr val="bg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910618121">
                  <a:custGeom>
                    <a:avLst/>
                    <a:gdLst>
                      <a:gd name="connsiteX0" fmla="*/ 0 w 683740"/>
                      <a:gd name="connsiteY0" fmla="*/ 601362 h 601362"/>
                      <a:gd name="connsiteX1" fmla="*/ 74140 w 683740"/>
                      <a:gd name="connsiteY1" fmla="*/ 535459 h 601362"/>
                      <a:gd name="connsiteX2" fmla="*/ 107092 w 683740"/>
                      <a:gd name="connsiteY2" fmla="*/ 527221 h 601362"/>
                      <a:gd name="connsiteX3" fmla="*/ 164756 w 683740"/>
                      <a:gd name="connsiteY3" fmla="*/ 477794 h 601362"/>
                      <a:gd name="connsiteX4" fmla="*/ 189470 w 683740"/>
                      <a:gd name="connsiteY4" fmla="*/ 453081 h 601362"/>
                      <a:gd name="connsiteX5" fmla="*/ 222421 w 683740"/>
                      <a:gd name="connsiteY5" fmla="*/ 428367 h 601362"/>
                      <a:gd name="connsiteX6" fmla="*/ 247135 w 683740"/>
                      <a:gd name="connsiteY6" fmla="*/ 403654 h 601362"/>
                      <a:gd name="connsiteX7" fmla="*/ 271848 w 683740"/>
                      <a:gd name="connsiteY7" fmla="*/ 387178 h 601362"/>
                      <a:gd name="connsiteX8" fmla="*/ 313037 w 683740"/>
                      <a:gd name="connsiteY8" fmla="*/ 354227 h 601362"/>
                      <a:gd name="connsiteX9" fmla="*/ 378940 w 683740"/>
                      <a:gd name="connsiteY9" fmla="*/ 280086 h 601362"/>
                      <a:gd name="connsiteX10" fmla="*/ 436605 w 683740"/>
                      <a:gd name="connsiteY10" fmla="*/ 230659 h 601362"/>
                      <a:gd name="connsiteX11" fmla="*/ 469556 w 683740"/>
                      <a:gd name="connsiteY11" fmla="*/ 197708 h 601362"/>
                      <a:gd name="connsiteX12" fmla="*/ 518983 w 683740"/>
                      <a:gd name="connsiteY12" fmla="*/ 156519 h 601362"/>
                      <a:gd name="connsiteX13" fmla="*/ 584886 w 683740"/>
                      <a:gd name="connsiteY13" fmla="*/ 107092 h 601362"/>
                      <a:gd name="connsiteX14" fmla="*/ 609600 w 683740"/>
                      <a:gd name="connsiteY14" fmla="*/ 65902 h 601362"/>
                      <a:gd name="connsiteX15" fmla="*/ 650789 w 683740"/>
                      <a:gd name="connsiteY15" fmla="*/ 32951 h 601362"/>
                      <a:gd name="connsiteX16" fmla="*/ 683740 w 683740"/>
                      <a:gd name="connsiteY16" fmla="*/ 0 h 601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683740" h="601362">
                        <a:moveTo>
                          <a:pt x="0" y="601362"/>
                        </a:moveTo>
                        <a:cubicBezTo>
                          <a:pt x="16611" y="584751"/>
                          <a:pt x="49900" y="547579"/>
                          <a:pt x="74140" y="535459"/>
                        </a:cubicBezTo>
                        <a:cubicBezTo>
                          <a:pt x="84267" y="530396"/>
                          <a:pt x="96108" y="529967"/>
                          <a:pt x="107092" y="527221"/>
                        </a:cubicBezTo>
                        <a:cubicBezTo>
                          <a:pt x="156676" y="461109"/>
                          <a:pt x="103870" y="521284"/>
                          <a:pt x="164756" y="477794"/>
                        </a:cubicBezTo>
                        <a:cubicBezTo>
                          <a:pt x="174236" y="471023"/>
                          <a:pt x="180625" y="460663"/>
                          <a:pt x="189470" y="453081"/>
                        </a:cubicBezTo>
                        <a:cubicBezTo>
                          <a:pt x="199894" y="444146"/>
                          <a:pt x="211997" y="437302"/>
                          <a:pt x="222421" y="428367"/>
                        </a:cubicBezTo>
                        <a:cubicBezTo>
                          <a:pt x="231266" y="420785"/>
                          <a:pt x="238185" y="411112"/>
                          <a:pt x="247135" y="403654"/>
                        </a:cubicBezTo>
                        <a:cubicBezTo>
                          <a:pt x="254741" y="397316"/>
                          <a:pt x="263928" y="393118"/>
                          <a:pt x="271848" y="387178"/>
                        </a:cubicBezTo>
                        <a:cubicBezTo>
                          <a:pt x="285914" y="376628"/>
                          <a:pt x="299805" y="365805"/>
                          <a:pt x="313037" y="354227"/>
                        </a:cubicBezTo>
                        <a:cubicBezTo>
                          <a:pt x="355320" y="317230"/>
                          <a:pt x="325868" y="333158"/>
                          <a:pt x="378940" y="280086"/>
                        </a:cubicBezTo>
                        <a:cubicBezTo>
                          <a:pt x="396841" y="262185"/>
                          <a:pt x="417872" y="247689"/>
                          <a:pt x="436605" y="230659"/>
                        </a:cubicBezTo>
                        <a:cubicBezTo>
                          <a:pt x="448099" y="220210"/>
                          <a:pt x="458010" y="208099"/>
                          <a:pt x="469556" y="197708"/>
                        </a:cubicBezTo>
                        <a:cubicBezTo>
                          <a:pt x="485497" y="183361"/>
                          <a:pt x="503042" y="170866"/>
                          <a:pt x="518983" y="156519"/>
                        </a:cubicBezTo>
                        <a:cubicBezTo>
                          <a:pt x="571027" y="109680"/>
                          <a:pt x="529813" y="134628"/>
                          <a:pt x="584886" y="107092"/>
                        </a:cubicBezTo>
                        <a:cubicBezTo>
                          <a:pt x="593124" y="93362"/>
                          <a:pt x="598962" y="77869"/>
                          <a:pt x="609600" y="65902"/>
                        </a:cubicBezTo>
                        <a:cubicBezTo>
                          <a:pt x="621281" y="52761"/>
                          <a:pt x="637557" y="44529"/>
                          <a:pt x="650789" y="32951"/>
                        </a:cubicBezTo>
                        <a:lnTo>
                          <a:pt x="68374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2052C0-D31C-75E7-F740-52604C2A1A44}"/>
              </a:ext>
            </a:extLst>
          </p:cNvPr>
          <p:cNvSpPr/>
          <p:nvPr/>
        </p:nvSpPr>
        <p:spPr>
          <a:xfrm>
            <a:off x="1639329" y="3412230"/>
            <a:ext cx="650790" cy="25007"/>
          </a:xfrm>
          <a:custGeom>
            <a:avLst/>
            <a:gdLst>
              <a:gd name="connsiteX0" fmla="*/ 0 w 650790"/>
              <a:gd name="connsiteY0" fmla="*/ 0 h 25007"/>
              <a:gd name="connsiteX1" fmla="*/ 131806 w 650790"/>
              <a:gd name="connsiteY1" fmla="*/ 16476 h 25007"/>
              <a:gd name="connsiteX2" fmla="*/ 378941 w 650790"/>
              <a:gd name="connsiteY2" fmla="*/ 8238 h 25007"/>
              <a:gd name="connsiteX3" fmla="*/ 568411 w 650790"/>
              <a:gd name="connsiteY3" fmla="*/ 16476 h 25007"/>
              <a:gd name="connsiteX4" fmla="*/ 650790 w 650790"/>
              <a:gd name="connsiteY4" fmla="*/ 24714 h 2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790" h="25007" extrusionOk="0">
                <a:moveTo>
                  <a:pt x="0" y="0"/>
                </a:moveTo>
                <a:cubicBezTo>
                  <a:pt x="51644" y="7110"/>
                  <a:pt x="69052" y="18991"/>
                  <a:pt x="131806" y="16476"/>
                </a:cubicBezTo>
                <a:cubicBezTo>
                  <a:pt x="204239" y="-6097"/>
                  <a:pt x="297246" y="-7805"/>
                  <a:pt x="378941" y="8238"/>
                </a:cubicBezTo>
                <a:cubicBezTo>
                  <a:pt x="444202" y="-5004"/>
                  <a:pt x="503430" y="7671"/>
                  <a:pt x="568411" y="16476"/>
                </a:cubicBezTo>
                <a:cubicBezTo>
                  <a:pt x="691246" y="2647"/>
                  <a:pt x="480336" y="28906"/>
                  <a:pt x="650790" y="24714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773509031">
                  <a:custGeom>
                    <a:avLst/>
                    <a:gdLst>
                      <a:gd name="connsiteX0" fmla="*/ 0 w 650790"/>
                      <a:gd name="connsiteY0" fmla="*/ 0 h 25007"/>
                      <a:gd name="connsiteX1" fmla="*/ 131806 w 650790"/>
                      <a:gd name="connsiteY1" fmla="*/ 16476 h 25007"/>
                      <a:gd name="connsiteX2" fmla="*/ 378941 w 650790"/>
                      <a:gd name="connsiteY2" fmla="*/ 8238 h 25007"/>
                      <a:gd name="connsiteX3" fmla="*/ 568411 w 650790"/>
                      <a:gd name="connsiteY3" fmla="*/ 16476 h 25007"/>
                      <a:gd name="connsiteX4" fmla="*/ 650790 w 650790"/>
                      <a:gd name="connsiteY4" fmla="*/ 24714 h 25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0790" h="25007">
                        <a:moveTo>
                          <a:pt x="0" y="0"/>
                        </a:moveTo>
                        <a:cubicBezTo>
                          <a:pt x="48989" y="9798"/>
                          <a:pt x="74774" y="16476"/>
                          <a:pt x="131806" y="16476"/>
                        </a:cubicBezTo>
                        <a:cubicBezTo>
                          <a:pt x="214230" y="16476"/>
                          <a:pt x="296563" y="10984"/>
                          <a:pt x="378941" y="8238"/>
                        </a:cubicBezTo>
                        <a:cubicBezTo>
                          <a:pt x="442098" y="10984"/>
                          <a:pt x="505355" y="11972"/>
                          <a:pt x="568411" y="16476"/>
                        </a:cubicBezTo>
                        <a:cubicBezTo>
                          <a:pt x="721438" y="27407"/>
                          <a:pt x="499132" y="24714"/>
                          <a:pt x="650790" y="2471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1B99A1-4A01-3923-C80E-62451CD69234}"/>
              </a:ext>
            </a:extLst>
          </p:cNvPr>
          <p:cNvSpPr/>
          <p:nvPr/>
        </p:nvSpPr>
        <p:spPr>
          <a:xfrm>
            <a:off x="2248929" y="2670826"/>
            <a:ext cx="57665" cy="749643"/>
          </a:xfrm>
          <a:custGeom>
            <a:avLst/>
            <a:gdLst>
              <a:gd name="connsiteX0" fmla="*/ 0 w 57665"/>
              <a:gd name="connsiteY0" fmla="*/ 749643 h 749643"/>
              <a:gd name="connsiteX1" fmla="*/ 16476 w 57665"/>
              <a:gd name="connsiteY1" fmla="*/ 708454 h 749643"/>
              <a:gd name="connsiteX2" fmla="*/ 49427 w 57665"/>
              <a:gd name="connsiteY2" fmla="*/ 486032 h 749643"/>
              <a:gd name="connsiteX3" fmla="*/ 57665 w 57665"/>
              <a:gd name="connsiteY3" fmla="*/ 411892 h 749643"/>
              <a:gd name="connsiteX4" fmla="*/ 41190 w 57665"/>
              <a:gd name="connsiteY4" fmla="*/ 156519 h 749643"/>
              <a:gd name="connsiteX5" fmla="*/ 24714 w 57665"/>
              <a:gd name="connsiteY5" fmla="*/ 65903 h 749643"/>
              <a:gd name="connsiteX6" fmla="*/ 24714 w 57665"/>
              <a:gd name="connsiteY6" fmla="*/ 0 h 74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5" h="749643" extrusionOk="0">
                <a:moveTo>
                  <a:pt x="0" y="749643"/>
                </a:moveTo>
                <a:cubicBezTo>
                  <a:pt x="4452" y="735418"/>
                  <a:pt x="12647" y="722414"/>
                  <a:pt x="16476" y="708454"/>
                </a:cubicBezTo>
                <a:cubicBezTo>
                  <a:pt x="36636" y="640330"/>
                  <a:pt x="38675" y="577186"/>
                  <a:pt x="49427" y="486032"/>
                </a:cubicBezTo>
                <a:cubicBezTo>
                  <a:pt x="51351" y="449815"/>
                  <a:pt x="52453" y="427187"/>
                  <a:pt x="57665" y="411892"/>
                </a:cubicBezTo>
                <a:cubicBezTo>
                  <a:pt x="47527" y="313278"/>
                  <a:pt x="57430" y="243076"/>
                  <a:pt x="41190" y="156519"/>
                </a:cubicBezTo>
                <a:cubicBezTo>
                  <a:pt x="38111" y="139749"/>
                  <a:pt x="22461" y="81138"/>
                  <a:pt x="24714" y="65903"/>
                </a:cubicBezTo>
                <a:cubicBezTo>
                  <a:pt x="23214" y="45883"/>
                  <a:pt x="24886" y="19110"/>
                  <a:pt x="24714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18601285">
                  <a:custGeom>
                    <a:avLst/>
                    <a:gdLst>
                      <a:gd name="connsiteX0" fmla="*/ 0 w 57665"/>
                      <a:gd name="connsiteY0" fmla="*/ 749643 h 749643"/>
                      <a:gd name="connsiteX1" fmla="*/ 16476 w 57665"/>
                      <a:gd name="connsiteY1" fmla="*/ 708454 h 749643"/>
                      <a:gd name="connsiteX2" fmla="*/ 49427 w 57665"/>
                      <a:gd name="connsiteY2" fmla="*/ 486032 h 749643"/>
                      <a:gd name="connsiteX3" fmla="*/ 57665 w 57665"/>
                      <a:gd name="connsiteY3" fmla="*/ 411892 h 749643"/>
                      <a:gd name="connsiteX4" fmla="*/ 41190 w 57665"/>
                      <a:gd name="connsiteY4" fmla="*/ 156519 h 749643"/>
                      <a:gd name="connsiteX5" fmla="*/ 24714 w 57665"/>
                      <a:gd name="connsiteY5" fmla="*/ 65903 h 749643"/>
                      <a:gd name="connsiteX6" fmla="*/ 24714 w 57665"/>
                      <a:gd name="connsiteY6" fmla="*/ 0 h 74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65" h="749643">
                        <a:moveTo>
                          <a:pt x="0" y="749643"/>
                        </a:moveTo>
                        <a:cubicBezTo>
                          <a:pt x="5492" y="735913"/>
                          <a:pt x="12414" y="722672"/>
                          <a:pt x="16476" y="708454"/>
                        </a:cubicBezTo>
                        <a:cubicBezTo>
                          <a:pt x="38784" y="630378"/>
                          <a:pt x="39893" y="571840"/>
                          <a:pt x="49427" y="486032"/>
                        </a:cubicBezTo>
                        <a:lnTo>
                          <a:pt x="57665" y="411892"/>
                        </a:lnTo>
                        <a:cubicBezTo>
                          <a:pt x="52173" y="326768"/>
                          <a:pt x="57919" y="240164"/>
                          <a:pt x="41190" y="156519"/>
                        </a:cubicBezTo>
                        <a:cubicBezTo>
                          <a:pt x="37530" y="138218"/>
                          <a:pt x="25885" y="82298"/>
                          <a:pt x="24714" y="65903"/>
                        </a:cubicBezTo>
                        <a:cubicBezTo>
                          <a:pt x="23149" y="43991"/>
                          <a:pt x="24714" y="21968"/>
                          <a:pt x="24714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DB35ED-67F8-2BED-63DA-7BC1449EE284}"/>
              </a:ext>
            </a:extLst>
          </p:cNvPr>
          <p:cNvSpPr/>
          <p:nvPr/>
        </p:nvSpPr>
        <p:spPr>
          <a:xfrm>
            <a:off x="1686333" y="2855135"/>
            <a:ext cx="182444" cy="141433"/>
          </a:xfrm>
          <a:custGeom>
            <a:avLst/>
            <a:gdLst>
              <a:gd name="connsiteX0" fmla="*/ 157731 w 182444"/>
              <a:gd name="connsiteY0" fmla="*/ 67293 h 141433"/>
              <a:gd name="connsiteX1" fmla="*/ 133017 w 182444"/>
              <a:gd name="connsiteY1" fmla="*/ 9628 h 141433"/>
              <a:gd name="connsiteX2" fmla="*/ 25925 w 182444"/>
              <a:gd name="connsiteY2" fmla="*/ 26103 h 141433"/>
              <a:gd name="connsiteX3" fmla="*/ 1212 w 182444"/>
              <a:gd name="connsiteY3" fmla="*/ 67293 h 141433"/>
              <a:gd name="connsiteX4" fmla="*/ 58877 w 182444"/>
              <a:gd name="connsiteY4" fmla="*/ 124957 h 141433"/>
              <a:gd name="connsiteX5" fmla="*/ 116541 w 182444"/>
              <a:gd name="connsiteY5" fmla="*/ 108482 h 141433"/>
              <a:gd name="connsiteX6" fmla="*/ 149493 w 182444"/>
              <a:gd name="connsiteY6" fmla="*/ 92006 h 141433"/>
              <a:gd name="connsiteX7" fmla="*/ 157731 w 182444"/>
              <a:gd name="connsiteY7" fmla="*/ 50817 h 141433"/>
              <a:gd name="connsiteX8" fmla="*/ 165968 w 182444"/>
              <a:gd name="connsiteY8" fmla="*/ 75530 h 141433"/>
              <a:gd name="connsiteX9" fmla="*/ 174206 w 182444"/>
              <a:gd name="connsiteY9" fmla="*/ 116720 h 141433"/>
              <a:gd name="connsiteX10" fmla="*/ 182444 w 182444"/>
              <a:gd name="connsiteY10" fmla="*/ 141433 h 14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444" h="141433" extrusionOk="0">
                <a:moveTo>
                  <a:pt x="157731" y="67293"/>
                </a:moveTo>
                <a:cubicBezTo>
                  <a:pt x="149885" y="44949"/>
                  <a:pt x="148736" y="23923"/>
                  <a:pt x="133017" y="9628"/>
                </a:cubicBezTo>
                <a:cubicBezTo>
                  <a:pt x="102368" y="-18026"/>
                  <a:pt x="40584" y="18970"/>
                  <a:pt x="25925" y="26103"/>
                </a:cubicBezTo>
                <a:cubicBezTo>
                  <a:pt x="16060" y="39094"/>
                  <a:pt x="885" y="53431"/>
                  <a:pt x="1212" y="67293"/>
                </a:cubicBezTo>
                <a:cubicBezTo>
                  <a:pt x="-8677" y="109143"/>
                  <a:pt x="37113" y="115812"/>
                  <a:pt x="58877" y="124957"/>
                </a:cubicBezTo>
                <a:cubicBezTo>
                  <a:pt x="78361" y="120778"/>
                  <a:pt x="99407" y="118656"/>
                  <a:pt x="116541" y="108482"/>
                </a:cubicBezTo>
                <a:cubicBezTo>
                  <a:pt x="126712" y="106336"/>
                  <a:pt x="139892" y="95324"/>
                  <a:pt x="149493" y="92006"/>
                </a:cubicBezTo>
                <a:cubicBezTo>
                  <a:pt x="152154" y="75685"/>
                  <a:pt x="149023" y="64603"/>
                  <a:pt x="157731" y="50817"/>
                </a:cubicBezTo>
                <a:cubicBezTo>
                  <a:pt x="164295" y="44926"/>
                  <a:pt x="162015" y="65981"/>
                  <a:pt x="165968" y="75530"/>
                </a:cubicBezTo>
                <a:cubicBezTo>
                  <a:pt x="167933" y="90400"/>
                  <a:pt x="169631" y="104068"/>
                  <a:pt x="174206" y="116720"/>
                </a:cubicBezTo>
                <a:cubicBezTo>
                  <a:pt x="176312" y="125143"/>
                  <a:pt x="182444" y="141433"/>
                  <a:pt x="182444" y="141433"/>
                </a:cubicBezTo>
              </a:path>
            </a:pathLst>
          </a:custGeom>
          <a:noFill/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33826238">
                  <a:custGeom>
                    <a:avLst/>
                    <a:gdLst>
                      <a:gd name="connsiteX0" fmla="*/ 157731 w 182444"/>
                      <a:gd name="connsiteY0" fmla="*/ 67293 h 141433"/>
                      <a:gd name="connsiteX1" fmla="*/ 133017 w 182444"/>
                      <a:gd name="connsiteY1" fmla="*/ 9628 h 141433"/>
                      <a:gd name="connsiteX2" fmla="*/ 25925 w 182444"/>
                      <a:gd name="connsiteY2" fmla="*/ 26103 h 141433"/>
                      <a:gd name="connsiteX3" fmla="*/ 1212 w 182444"/>
                      <a:gd name="connsiteY3" fmla="*/ 67293 h 141433"/>
                      <a:gd name="connsiteX4" fmla="*/ 58877 w 182444"/>
                      <a:gd name="connsiteY4" fmla="*/ 124957 h 141433"/>
                      <a:gd name="connsiteX5" fmla="*/ 116541 w 182444"/>
                      <a:gd name="connsiteY5" fmla="*/ 108482 h 141433"/>
                      <a:gd name="connsiteX6" fmla="*/ 149493 w 182444"/>
                      <a:gd name="connsiteY6" fmla="*/ 92006 h 141433"/>
                      <a:gd name="connsiteX7" fmla="*/ 157731 w 182444"/>
                      <a:gd name="connsiteY7" fmla="*/ 50817 h 141433"/>
                      <a:gd name="connsiteX8" fmla="*/ 165968 w 182444"/>
                      <a:gd name="connsiteY8" fmla="*/ 75530 h 141433"/>
                      <a:gd name="connsiteX9" fmla="*/ 174206 w 182444"/>
                      <a:gd name="connsiteY9" fmla="*/ 116720 h 141433"/>
                      <a:gd name="connsiteX10" fmla="*/ 182444 w 182444"/>
                      <a:gd name="connsiteY10" fmla="*/ 141433 h 14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2444" h="141433">
                        <a:moveTo>
                          <a:pt x="157731" y="67293"/>
                        </a:moveTo>
                        <a:cubicBezTo>
                          <a:pt x="149493" y="48071"/>
                          <a:pt x="147804" y="24415"/>
                          <a:pt x="133017" y="9628"/>
                        </a:cubicBezTo>
                        <a:cubicBezTo>
                          <a:pt x="106172" y="-17217"/>
                          <a:pt x="42354" y="19942"/>
                          <a:pt x="25925" y="26103"/>
                        </a:cubicBezTo>
                        <a:cubicBezTo>
                          <a:pt x="17687" y="39833"/>
                          <a:pt x="4685" y="51663"/>
                          <a:pt x="1212" y="67293"/>
                        </a:cubicBezTo>
                        <a:cubicBezTo>
                          <a:pt x="-7681" y="107315"/>
                          <a:pt x="34465" y="112751"/>
                          <a:pt x="58877" y="124957"/>
                        </a:cubicBezTo>
                        <a:cubicBezTo>
                          <a:pt x="75604" y="120776"/>
                          <a:pt x="99992" y="115575"/>
                          <a:pt x="116541" y="108482"/>
                        </a:cubicBezTo>
                        <a:cubicBezTo>
                          <a:pt x="127829" y="103644"/>
                          <a:pt x="138509" y="97498"/>
                          <a:pt x="149493" y="92006"/>
                        </a:cubicBezTo>
                        <a:cubicBezTo>
                          <a:pt x="152239" y="78276"/>
                          <a:pt x="147831" y="60718"/>
                          <a:pt x="157731" y="50817"/>
                        </a:cubicBezTo>
                        <a:cubicBezTo>
                          <a:pt x="163871" y="44677"/>
                          <a:pt x="163862" y="67106"/>
                          <a:pt x="165968" y="75530"/>
                        </a:cubicBezTo>
                        <a:cubicBezTo>
                          <a:pt x="169364" y="89114"/>
                          <a:pt x="170810" y="103136"/>
                          <a:pt x="174206" y="116720"/>
                        </a:cubicBezTo>
                        <a:cubicBezTo>
                          <a:pt x="176312" y="125144"/>
                          <a:pt x="182444" y="141433"/>
                          <a:pt x="182444" y="14143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D233BC-639D-BA9A-E5DE-14423C3F8910}"/>
              </a:ext>
            </a:extLst>
          </p:cNvPr>
          <p:cNvSpPr/>
          <p:nvPr/>
        </p:nvSpPr>
        <p:spPr>
          <a:xfrm>
            <a:off x="1952366" y="3609656"/>
            <a:ext cx="140044" cy="230362"/>
          </a:xfrm>
          <a:custGeom>
            <a:avLst/>
            <a:gdLst>
              <a:gd name="connsiteX0" fmla="*/ 48166 w 140044"/>
              <a:gd name="connsiteY0" fmla="*/ 0 h 230362"/>
              <a:gd name="connsiteX1" fmla="*/ 25197 w 140044"/>
              <a:gd name="connsiteY1" fmla="*/ 77378 h 230362"/>
              <a:gd name="connsiteX2" fmla="*/ 2227 w 140044"/>
              <a:gd name="connsiteY2" fmla="*/ 148309 h 230362"/>
              <a:gd name="connsiteX3" fmla="*/ 13712 w 140044"/>
              <a:gd name="connsiteY3" fmla="*/ 225688 h 230362"/>
              <a:gd name="connsiteX4" fmla="*/ 82620 w 140044"/>
              <a:gd name="connsiteY4" fmla="*/ 219240 h 230362"/>
              <a:gd name="connsiteX5" fmla="*/ 140044 w 140044"/>
              <a:gd name="connsiteY5" fmla="*/ 161206 h 230362"/>
              <a:gd name="connsiteX6" fmla="*/ 25197 w 140044"/>
              <a:gd name="connsiteY6" fmla="*/ 135413 h 230362"/>
              <a:gd name="connsiteX7" fmla="*/ 13712 w 140044"/>
              <a:gd name="connsiteY7" fmla="*/ 135413 h 23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044" h="230362" extrusionOk="0">
                <a:moveTo>
                  <a:pt x="48166" y="0"/>
                </a:moveTo>
                <a:cubicBezTo>
                  <a:pt x="24585" y="49987"/>
                  <a:pt x="41454" y="8193"/>
                  <a:pt x="25197" y="77378"/>
                </a:cubicBezTo>
                <a:cubicBezTo>
                  <a:pt x="15127" y="112710"/>
                  <a:pt x="14470" y="114454"/>
                  <a:pt x="2227" y="148309"/>
                </a:cubicBezTo>
                <a:cubicBezTo>
                  <a:pt x="9944" y="171733"/>
                  <a:pt x="-17139" y="199461"/>
                  <a:pt x="13712" y="225688"/>
                </a:cubicBezTo>
                <a:cubicBezTo>
                  <a:pt x="25955" y="238403"/>
                  <a:pt x="58767" y="227402"/>
                  <a:pt x="82620" y="219240"/>
                </a:cubicBezTo>
                <a:cubicBezTo>
                  <a:pt x="110090" y="208497"/>
                  <a:pt x="130177" y="172312"/>
                  <a:pt x="140044" y="161206"/>
                </a:cubicBezTo>
                <a:cubicBezTo>
                  <a:pt x="123076" y="110068"/>
                  <a:pt x="143998" y="132593"/>
                  <a:pt x="25197" y="135413"/>
                </a:cubicBezTo>
                <a:cubicBezTo>
                  <a:pt x="20876" y="135402"/>
                  <a:pt x="18372" y="135851"/>
                  <a:pt x="13712" y="135413"/>
                </a:cubicBezTo>
              </a:path>
            </a:pathLst>
          </a:custGeom>
          <a:noFill/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14702360">
                  <a:custGeom>
                    <a:avLst/>
                    <a:gdLst>
                      <a:gd name="connsiteX0" fmla="*/ 34549 w 100452"/>
                      <a:gd name="connsiteY0" fmla="*/ 0 h 294295"/>
                      <a:gd name="connsiteX1" fmla="*/ 18074 w 100452"/>
                      <a:gd name="connsiteY1" fmla="*/ 98854 h 294295"/>
                      <a:gd name="connsiteX2" fmla="*/ 1598 w 100452"/>
                      <a:gd name="connsiteY2" fmla="*/ 189470 h 294295"/>
                      <a:gd name="connsiteX3" fmla="*/ 9836 w 100452"/>
                      <a:gd name="connsiteY3" fmla="*/ 288325 h 294295"/>
                      <a:gd name="connsiteX4" fmla="*/ 59263 w 100452"/>
                      <a:gd name="connsiteY4" fmla="*/ 280087 h 294295"/>
                      <a:gd name="connsiteX5" fmla="*/ 100452 w 100452"/>
                      <a:gd name="connsiteY5" fmla="*/ 205946 h 294295"/>
                      <a:gd name="connsiteX6" fmla="*/ 18074 w 100452"/>
                      <a:gd name="connsiteY6" fmla="*/ 172995 h 294295"/>
                      <a:gd name="connsiteX7" fmla="*/ 9836 w 100452"/>
                      <a:gd name="connsiteY7" fmla="*/ 172995 h 294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452" h="294295">
                        <a:moveTo>
                          <a:pt x="34549" y="0"/>
                        </a:moveTo>
                        <a:cubicBezTo>
                          <a:pt x="20046" y="72516"/>
                          <a:pt x="31699" y="10289"/>
                          <a:pt x="18074" y="98854"/>
                        </a:cubicBezTo>
                        <a:cubicBezTo>
                          <a:pt x="11049" y="144517"/>
                          <a:pt x="10165" y="146635"/>
                          <a:pt x="1598" y="189470"/>
                        </a:cubicBezTo>
                        <a:cubicBezTo>
                          <a:pt x="4344" y="222422"/>
                          <a:pt x="-7916" y="260429"/>
                          <a:pt x="9836" y="288325"/>
                        </a:cubicBezTo>
                        <a:cubicBezTo>
                          <a:pt x="18803" y="302417"/>
                          <a:pt x="44662" y="288199"/>
                          <a:pt x="59263" y="280087"/>
                        </a:cubicBezTo>
                        <a:cubicBezTo>
                          <a:pt x="79413" y="268892"/>
                          <a:pt x="93347" y="223708"/>
                          <a:pt x="100452" y="205946"/>
                        </a:cubicBezTo>
                        <a:cubicBezTo>
                          <a:pt x="87229" y="139834"/>
                          <a:pt x="106322" y="164170"/>
                          <a:pt x="18074" y="172995"/>
                        </a:cubicBezTo>
                        <a:cubicBezTo>
                          <a:pt x="15342" y="173268"/>
                          <a:pt x="12582" y="172995"/>
                          <a:pt x="9836" y="172995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2311E2-8E20-F21D-09E2-F6288D53B2DF}"/>
              </a:ext>
            </a:extLst>
          </p:cNvPr>
          <p:cNvSpPr/>
          <p:nvPr/>
        </p:nvSpPr>
        <p:spPr>
          <a:xfrm>
            <a:off x="2420712" y="2975491"/>
            <a:ext cx="115330" cy="140312"/>
          </a:xfrm>
          <a:custGeom>
            <a:avLst/>
            <a:gdLst>
              <a:gd name="connsiteX0" fmla="*/ 115330 w 115330"/>
              <a:gd name="connsiteY0" fmla="*/ 8506 h 140312"/>
              <a:gd name="connsiteX1" fmla="*/ 24714 w 115330"/>
              <a:gd name="connsiteY1" fmla="*/ 16744 h 140312"/>
              <a:gd name="connsiteX2" fmla="*/ 8238 w 115330"/>
              <a:gd name="connsiteY2" fmla="*/ 49696 h 140312"/>
              <a:gd name="connsiteX3" fmla="*/ 0 w 115330"/>
              <a:gd name="connsiteY3" fmla="*/ 90885 h 140312"/>
              <a:gd name="connsiteX4" fmla="*/ 41189 w 115330"/>
              <a:gd name="connsiteY4" fmla="*/ 132074 h 140312"/>
              <a:gd name="connsiteX5" fmla="*/ 65903 w 115330"/>
              <a:gd name="connsiteY5" fmla="*/ 140312 h 140312"/>
              <a:gd name="connsiteX6" fmla="*/ 98854 w 115330"/>
              <a:gd name="connsiteY6" fmla="*/ 132074 h 140312"/>
              <a:gd name="connsiteX7" fmla="*/ 115330 w 115330"/>
              <a:gd name="connsiteY7" fmla="*/ 107360 h 1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330" h="140312" extrusionOk="0">
                <a:moveTo>
                  <a:pt x="115330" y="8506"/>
                </a:moveTo>
                <a:cubicBezTo>
                  <a:pt x="84057" y="1569"/>
                  <a:pt x="60329" y="-7363"/>
                  <a:pt x="24714" y="16744"/>
                </a:cubicBezTo>
                <a:cubicBezTo>
                  <a:pt x="12891" y="23044"/>
                  <a:pt x="11112" y="37345"/>
                  <a:pt x="8238" y="49696"/>
                </a:cubicBezTo>
                <a:cubicBezTo>
                  <a:pt x="5050" y="59493"/>
                  <a:pt x="3226" y="77726"/>
                  <a:pt x="0" y="90885"/>
                </a:cubicBezTo>
                <a:cubicBezTo>
                  <a:pt x="427" y="120171"/>
                  <a:pt x="18944" y="125967"/>
                  <a:pt x="41189" y="132074"/>
                </a:cubicBezTo>
                <a:cubicBezTo>
                  <a:pt x="50686" y="133490"/>
                  <a:pt x="55999" y="137186"/>
                  <a:pt x="65903" y="140312"/>
                </a:cubicBezTo>
                <a:cubicBezTo>
                  <a:pt x="76816" y="138048"/>
                  <a:pt x="88882" y="139214"/>
                  <a:pt x="98854" y="132074"/>
                </a:cubicBezTo>
                <a:cubicBezTo>
                  <a:pt x="107092" y="126581"/>
                  <a:pt x="115330" y="107360"/>
                  <a:pt x="115330" y="107360"/>
                </a:cubicBezTo>
              </a:path>
            </a:pathLst>
          </a:custGeom>
          <a:noFill/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817935104">
                  <a:custGeom>
                    <a:avLst/>
                    <a:gdLst>
                      <a:gd name="connsiteX0" fmla="*/ 115330 w 115330"/>
                      <a:gd name="connsiteY0" fmla="*/ 8506 h 140312"/>
                      <a:gd name="connsiteX1" fmla="*/ 24714 w 115330"/>
                      <a:gd name="connsiteY1" fmla="*/ 16744 h 140312"/>
                      <a:gd name="connsiteX2" fmla="*/ 8238 w 115330"/>
                      <a:gd name="connsiteY2" fmla="*/ 49696 h 140312"/>
                      <a:gd name="connsiteX3" fmla="*/ 0 w 115330"/>
                      <a:gd name="connsiteY3" fmla="*/ 90885 h 140312"/>
                      <a:gd name="connsiteX4" fmla="*/ 41189 w 115330"/>
                      <a:gd name="connsiteY4" fmla="*/ 132074 h 140312"/>
                      <a:gd name="connsiteX5" fmla="*/ 65903 w 115330"/>
                      <a:gd name="connsiteY5" fmla="*/ 140312 h 140312"/>
                      <a:gd name="connsiteX6" fmla="*/ 98854 w 115330"/>
                      <a:gd name="connsiteY6" fmla="*/ 132074 h 140312"/>
                      <a:gd name="connsiteX7" fmla="*/ 115330 w 115330"/>
                      <a:gd name="connsiteY7" fmla="*/ 107360 h 140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5330" h="140312">
                        <a:moveTo>
                          <a:pt x="115330" y="8506"/>
                        </a:moveTo>
                        <a:cubicBezTo>
                          <a:pt x="79286" y="1297"/>
                          <a:pt x="59920" y="-9661"/>
                          <a:pt x="24714" y="16744"/>
                        </a:cubicBezTo>
                        <a:cubicBezTo>
                          <a:pt x="14890" y="24112"/>
                          <a:pt x="13730" y="38712"/>
                          <a:pt x="8238" y="49696"/>
                        </a:cubicBezTo>
                        <a:cubicBezTo>
                          <a:pt x="5492" y="63426"/>
                          <a:pt x="0" y="76883"/>
                          <a:pt x="0" y="90885"/>
                        </a:cubicBezTo>
                        <a:cubicBezTo>
                          <a:pt x="0" y="119996"/>
                          <a:pt x="17614" y="121970"/>
                          <a:pt x="41189" y="132074"/>
                        </a:cubicBezTo>
                        <a:cubicBezTo>
                          <a:pt x="49170" y="135495"/>
                          <a:pt x="57665" y="137566"/>
                          <a:pt x="65903" y="140312"/>
                        </a:cubicBezTo>
                        <a:cubicBezTo>
                          <a:pt x="76887" y="137566"/>
                          <a:pt x="89434" y="138354"/>
                          <a:pt x="98854" y="132074"/>
                        </a:cubicBezTo>
                        <a:cubicBezTo>
                          <a:pt x="107092" y="126582"/>
                          <a:pt x="115330" y="107360"/>
                          <a:pt x="115330" y="10736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AB4A3A-A6E2-7580-41F9-6741946C80C3}"/>
              </a:ext>
            </a:extLst>
          </p:cNvPr>
          <p:cNvSpPr/>
          <p:nvPr/>
        </p:nvSpPr>
        <p:spPr>
          <a:xfrm>
            <a:off x="1647568" y="2717338"/>
            <a:ext cx="313037" cy="116478"/>
          </a:xfrm>
          <a:custGeom>
            <a:avLst/>
            <a:gdLst>
              <a:gd name="connsiteX0" fmla="*/ 0 w 313037"/>
              <a:gd name="connsiteY0" fmla="*/ 50576 h 116478"/>
              <a:gd name="connsiteX1" fmla="*/ 304800 w 313037"/>
              <a:gd name="connsiteY1" fmla="*/ 42338 h 116478"/>
              <a:gd name="connsiteX2" fmla="*/ 271848 w 313037"/>
              <a:gd name="connsiteY2" fmla="*/ 34100 h 116478"/>
              <a:gd name="connsiteX3" fmla="*/ 205946 w 313037"/>
              <a:gd name="connsiteY3" fmla="*/ 1148 h 116478"/>
              <a:gd name="connsiteX4" fmla="*/ 238897 w 313037"/>
              <a:gd name="connsiteY4" fmla="*/ 17624 h 116478"/>
              <a:gd name="connsiteX5" fmla="*/ 313037 w 313037"/>
              <a:gd name="connsiteY5" fmla="*/ 67051 h 116478"/>
              <a:gd name="connsiteX6" fmla="*/ 263610 w 313037"/>
              <a:gd name="connsiteY6" fmla="*/ 116478 h 11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037" h="116478" extrusionOk="0">
                <a:moveTo>
                  <a:pt x="0" y="50576"/>
                </a:moveTo>
                <a:cubicBezTo>
                  <a:pt x="120945" y="33161"/>
                  <a:pt x="207705" y="39760"/>
                  <a:pt x="304800" y="42338"/>
                </a:cubicBezTo>
                <a:cubicBezTo>
                  <a:pt x="315114" y="41600"/>
                  <a:pt x="282561" y="38819"/>
                  <a:pt x="271848" y="34100"/>
                </a:cubicBezTo>
                <a:cubicBezTo>
                  <a:pt x="248788" y="22554"/>
                  <a:pt x="227322" y="11822"/>
                  <a:pt x="205946" y="1148"/>
                </a:cubicBezTo>
                <a:cubicBezTo>
                  <a:pt x="196437" y="-5863"/>
                  <a:pt x="228563" y="12971"/>
                  <a:pt x="238897" y="17624"/>
                </a:cubicBezTo>
                <a:cubicBezTo>
                  <a:pt x="293252" y="49669"/>
                  <a:pt x="260782" y="32267"/>
                  <a:pt x="313037" y="67051"/>
                </a:cubicBezTo>
                <a:cubicBezTo>
                  <a:pt x="274810" y="109695"/>
                  <a:pt x="292703" y="102933"/>
                  <a:pt x="263610" y="116478"/>
                </a:cubicBezTo>
              </a:path>
            </a:pathLst>
          </a:custGeom>
          <a:noFill/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01739032">
                  <a:custGeom>
                    <a:avLst/>
                    <a:gdLst>
                      <a:gd name="connsiteX0" fmla="*/ 0 w 313037"/>
                      <a:gd name="connsiteY0" fmla="*/ 50576 h 116478"/>
                      <a:gd name="connsiteX1" fmla="*/ 304800 w 313037"/>
                      <a:gd name="connsiteY1" fmla="*/ 42338 h 116478"/>
                      <a:gd name="connsiteX2" fmla="*/ 271848 w 313037"/>
                      <a:gd name="connsiteY2" fmla="*/ 34100 h 116478"/>
                      <a:gd name="connsiteX3" fmla="*/ 205946 w 313037"/>
                      <a:gd name="connsiteY3" fmla="*/ 1148 h 116478"/>
                      <a:gd name="connsiteX4" fmla="*/ 238897 w 313037"/>
                      <a:gd name="connsiteY4" fmla="*/ 17624 h 116478"/>
                      <a:gd name="connsiteX5" fmla="*/ 313037 w 313037"/>
                      <a:gd name="connsiteY5" fmla="*/ 67051 h 116478"/>
                      <a:gd name="connsiteX6" fmla="*/ 263610 w 313037"/>
                      <a:gd name="connsiteY6" fmla="*/ 116478 h 116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3037" h="116478">
                        <a:moveTo>
                          <a:pt x="0" y="50576"/>
                        </a:moveTo>
                        <a:cubicBezTo>
                          <a:pt x="101600" y="47830"/>
                          <a:pt x="203349" y="48487"/>
                          <a:pt x="304800" y="42338"/>
                        </a:cubicBezTo>
                        <a:cubicBezTo>
                          <a:pt x="316101" y="41653"/>
                          <a:pt x="282299" y="38455"/>
                          <a:pt x="271848" y="34100"/>
                        </a:cubicBezTo>
                        <a:cubicBezTo>
                          <a:pt x="249177" y="24654"/>
                          <a:pt x="227913" y="12132"/>
                          <a:pt x="205946" y="1148"/>
                        </a:cubicBezTo>
                        <a:cubicBezTo>
                          <a:pt x="194962" y="-4344"/>
                          <a:pt x="228367" y="11306"/>
                          <a:pt x="238897" y="17624"/>
                        </a:cubicBezTo>
                        <a:cubicBezTo>
                          <a:pt x="291859" y="49402"/>
                          <a:pt x="267277" y="32731"/>
                          <a:pt x="313037" y="67051"/>
                        </a:cubicBezTo>
                        <a:cubicBezTo>
                          <a:pt x="276250" y="113035"/>
                          <a:pt x="295812" y="100377"/>
                          <a:pt x="263610" y="11647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520DF8-45AA-49DC-22A2-DB4BBC1B2DB9}"/>
              </a:ext>
            </a:extLst>
          </p:cNvPr>
          <p:cNvSpPr/>
          <p:nvPr/>
        </p:nvSpPr>
        <p:spPr>
          <a:xfrm flipV="1">
            <a:off x="2406039" y="2785539"/>
            <a:ext cx="260005" cy="140312"/>
          </a:xfrm>
          <a:custGeom>
            <a:avLst/>
            <a:gdLst>
              <a:gd name="connsiteX0" fmla="*/ 0 w 260005"/>
              <a:gd name="connsiteY0" fmla="*/ 60924 h 140312"/>
              <a:gd name="connsiteX1" fmla="*/ 253163 w 260005"/>
              <a:gd name="connsiteY1" fmla="*/ 51001 h 140312"/>
              <a:gd name="connsiteX2" fmla="*/ 225793 w 260005"/>
              <a:gd name="connsiteY2" fmla="*/ 41077 h 140312"/>
              <a:gd name="connsiteX3" fmla="*/ 171056 w 260005"/>
              <a:gd name="connsiteY3" fmla="*/ 1382 h 140312"/>
              <a:gd name="connsiteX4" fmla="*/ 198425 w 260005"/>
              <a:gd name="connsiteY4" fmla="*/ 21230 h 140312"/>
              <a:gd name="connsiteX5" fmla="*/ 260005 w 260005"/>
              <a:gd name="connsiteY5" fmla="*/ 80771 h 140312"/>
              <a:gd name="connsiteX6" fmla="*/ 218951 w 260005"/>
              <a:gd name="connsiteY6" fmla="*/ 140312 h 1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005" h="140312" extrusionOk="0">
                <a:moveTo>
                  <a:pt x="0" y="60924"/>
                </a:moveTo>
                <a:cubicBezTo>
                  <a:pt x="94183" y="50189"/>
                  <a:pt x="173684" y="48821"/>
                  <a:pt x="253163" y="51001"/>
                </a:cubicBezTo>
                <a:cubicBezTo>
                  <a:pt x="260256" y="50053"/>
                  <a:pt x="235543" y="47809"/>
                  <a:pt x="225793" y="41077"/>
                </a:cubicBezTo>
                <a:cubicBezTo>
                  <a:pt x="206175" y="25444"/>
                  <a:pt x="187749" y="13799"/>
                  <a:pt x="171056" y="1382"/>
                </a:cubicBezTo>
                <a:cubicBezTo>
                  <a:pt x="163565" y="-6913"/>
                  <a:pt x="189749" y="14213"/>
                  <a:pt x="198425" y="21230"/>
                </a:cubicBezTo>
                <a:cubicBezTo>
                  <a:pt x="246266" y="60249"/>
                  <a:pt x="220787" y="39341"/>
                  <a:pt x="260005" y="80771"/>
                </a:cubicBezTo>
                <a:cubicBezTo>
                  <a:pt x="229203" y="135592"/>
                  <a:pt x="244631" y="121793"/>
                  <a:pt x="218951" y="140312"/>
                </a:cubicBezTo>
              </a:path>
            </a:pathLst>
          </a:custGeom>
          <a:noFill/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01739032">
                  <a:custGeom>
                    <a:avLst/>
                    <a:gdLst>
                      <a:gd name="connsiteX0" fmla="*/ 0 w 313037"/>
                      <a:gd name="connsiteY0" fmla="*/ 50576 h 116478"/>
                      <a:gd name="connsiteX1" fmla="*/ 304800 w 313037"/>
                      <a:gd name="connsiteY1" fmla="*/ 42338 h 116478"/>
                      <a:gd name="connsiteX2" fmla="*/ 271848 w 313037"/>
                      <a:gd name="connsiteY2" fmla="*/ 34100 h 116478"/>
                      <a:gd name="connsiteX3" fmla="*/ 205946 w 313037"/>
                      <a:gd name="connsiteY3" fmla="*/ 1148 h 116478"/>
                      <a:gd name="connsiteX4" fmla="*/ 238897 w 313037"/>
                      <a:gd name="connsiteY4" fmla="*/ 17624 h 116478"/>
                      <a:gd name="connsiteX5" fmla="*/ 313037 w 313037"/>
                      <a:gd name="connsiteY5" fmla="*/ 67051 h 116478"/>
                      <a:gd name="connsiteX6" fmla="*/ 263610 w 313037"/>
                      <a:gd name="connsiteY6" fmla="*/ 116478 h 116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3037" h="116478">
                        <a:moveTo>
                          <a:pt x="0" y="50576"/>
                        </a:moveTo>
                        <a:cubicBezTo>
                          <a:pt x="101600" y="47830"/>
                          <a:pt x="203349" y="48487"/>
                          <a:pt x="304800" y="42338"/>
                        </a:cubicBezTo>
                        <a:cubicBezTo>
                          <a:pt x="316101" y="41653"/>
                          <a:pt x="282299" y="38455"/>
                          <a:pt x="271848" y="34100"/>
                        </a:cubicBezTo>
                        <a:cubicBezTo>
                          <a:pt x="249177" y="24654"/>
                          <a:pt x="227913" y="12132"/>
                          <a:pt x="205946" y="1148"/>
                        </a:cubicBezTo>
                        <a:cubicBezTo>
                          <a:pt x="194962" y="-4344"/>
                          <a:pt x="228367" y="11306"/>
                          <a:pt x="238897" y="17624"/>
                        </a:cubicBezTo>
                        <a:cubicBezTo>
                          <a:pt x="291859" y="49402"/>
                          <a:pt x="267277" y="32731"/>
                          <a:pt x="313037" y="67051"/>
                        </a:cubicBezTo>
                        <a:cubicBezTo>
                          <a:pt x="276250" y="113035"/>
                          <a:pt x="295812" y="100377"/>
                          <a:pt x="263610" y="11647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9C59BF-7860-3F96-9BDD-5B41C83157B9}"/>
              </a:ext>
            </a:extLst>
          </p:cNvPr>
          <p:cNvSpPr/>
          <p:nvPr/>
        </p:nvSpPr>
        <p:spPr>
          <a:xfrm flipV="1">
            <a:off x="1898562" y="3473014"/>
            <a:ext cx="259067" cy="146780"/>
          </a:xfrm>
          <a:custGeom>
            <a:avLst/>
            <a:gdLst>
              <a:gd name="connsiteX0" fmla="*/ 0 w 259067"/>
              <a:gd name="connsiteY0" fmla="*/ 63733 h 146780"/>
              <a:gd name="connsiteX1" fmla="*/ 252250 w 259067"/>
              <a:gd name="connsiteY1" fmla="*/ 53352 h 146780"/>
              <a:gd name="connsiteX2" fmla="*/ 224979 w 259067"/>
              <a:gd name="connsiteY2" fmla="*/ 42971 h 146780"/>
              <a:gd name="connsiteX3" fmla="*/ 170439 w 259067"/>
              <a:gd name="connsiteY3" fmla="*/ 1446 h 146780"/>
              <a:gd name="connsiteX4" fmla="*/ 197709 w 259067"/>
              <a:gd name="connsiteY4" fmla="*/ 22208 h 146780"/>
              <a:gd name="connsiteX5" fmla="*/ 259067 w 259067"/>
              <a:gd name="connsiteY5" fmla="*/ 84494 h 146780"/>
              <a:gd name="connsiteX6" fmla="*/ 218161 w 259067"/>
              <a:gd name="connsiteY6" fmla="*/ 146780 h 14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067" h="146780" extrusionOk="0">
                <a:moveTo>
                  <a:pt x="0" y="63733"/>
                </a:moveTo>
                <a:cubicBezTo>
                  <a:pt x="99393" y="48664"/>
                  <a:pt x="173850" y="49960"/>
                  <a:pt x="252250" y="53352"/>
                </a:cubicBezTo>
                <a:cubicBezTo>
                  <a:pt x="260166" y="52412"/>
                  <a:pt x="234426" y="49568"/>
                  <a:pt x="224979" y="42971"/>
                </a:cubicBezTo>
                <a:cubicBezTo>
                  <a:pt x="206036" y="30094"/>
                  <a:pt x="187529" y="14716"/>
                  <a:pt x="170439" y="1446"/>
                </a:cubicBezTo>
                <a:cubicBezTo>
                  <a:pt x="161812" y="-5952"/>
                  <a:pt x="189092" y="15075"/>
                  <a:pt x="197709" y="22208"/>
                </a:cubicBezTo>
                <a:cubicBezTo>
                  <a:pt x="244548" y="62831"/>
                  <a:pt x="220033" y="41163"/>
                  <a:pt x="259067" y="84494"/>
                </a:cubicBezTo>
                <a:cubicBezTo>
                  <a:pt x="227418" y="139650"/>
                  <a:pt x="243687" y="127414"/>
                  <a:pt x="218161" y="146780"/>
                </a:cubicBezTo>
              </a:path>
            </a:pathLst>
          </a:custGeom>
          <a:noFill/>
          <a:ln w="190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01739032">
                  <a:custGeom>
                    <a:avLst/>
                    <a:gdLst>
                      <a:gd name="connsiteX0" fmla="*/ 0 w 313037"/>
                      <a:gd name="connsiteY0" fmla="*/ 50576 h 116478"/>
                      <a:gd name="connsiteX1" fmla="*/ 304800 w 313037"/>
                      <a:gd name="connsiteY1" fmla="*/ 42338 h 116478"/>
                      <a:gd name="connsiteX2" fmla="*/ 271848 w 313037"/>
                      <a:gd name="connsiteY2" fmla="*/ 34100 h 116478"/>
                      <a:gd name="connsiteX3" fmla="*/ 205946 w 313037"/>
                      <a:gd name="connsiteY3" fmla="*/ 1148 h 116478"/>
                      <a:gd name="connsiteX4" fmla="*/ 238897 w 313037"/>
                      <a:gd name="connsiteY4" fmla="*/ 17624 h 116478"/>
                      <a:gd name="connsiteX5" fmla="*/ 313037 w 313037"/>
                      <a:gd name="connsiteY5" fmla="*/ 67051 h 116478"/>
                      <a:gd name="connsiteX6" fmla="*/ 263610 w 313037"/>
                      <a:gd name="connsiteY6" fmla="*/ 116478 h 116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3037" h="116478">
                        <a:moveTo>
                          <a:pt x="0" y="50576"/>
                        </a:moveTo>
                        <a:cubicBezTo>
                          <a:pt x="101600" y="47830"/>
                          <a:pt x="203349" y="48487"/>
                          <a:pt x="304800" y="42338"/>
                        </a:cubicBezTo>
                        <a:cubicBezTo>
                          <a:pt x="316101" y="41653"/>
                          <a:pt x="282299" y="38455"/>
                          <a:pt x="271848" y="34100"/>
                        </a:cubicBezTo>
                        <a:cubicBezTo>
                          <a:pt x="249177" y="24654"/>
                          <a:pt x="227913" y="12132"/>
                          <a:pt x="205946" y="1148"/>
                        </a:cubicBezTo>
                        <a:cubicBezTo>
                          <a:pt x="194962" y="-4344"/>
                          <a:pt x="228367" y="11306"/>
                          <a:pt x="238897" y="17624"/>
                        </a:cubicBezTo>
                        <a:cubicBezTo>
                          <a:pt x="291859" y="49402"/>
                          <a:pt x="267277" y="32731"/>
                          <a:pt x="313037" y="67051"/>
                        </a:cubicBezTo>
                        <a:cubicBezTo>
                          <a:pt x="276250" y="113035"/>
                          <a:pt x="295812" y="100377"/>
                          <a:pt x="263610" y="11647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851138-A8AC-E1B6-A7C7-0DCA086F48EA}"/>
              </a:ext>
            </a:extLst>
          </p:cNvPr>
          <p:cNvGrpSpPr/>
          <p:nvPr/>
        </p:nvGrpSpPr>
        <p:grpSpPr>
          <a:xfrm>
            <a:off x="1386238" y="1855081"/>
            <a:ext cx="2503923" cy="508220"/>
            <a:chOff x="1386238" y="1855081"/>
            <a:chExt cx="2503923" cy="50822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589196-C5BD-217E-E327-91A3DD209B6A}"/>
                </a:ext>
              </a:extLst>
            </p:cNvPr>
            <p:cNvSpPr/>
            <p:nvPr/>
          </p:nvSpPr>
          <p:spPr>
            <a:xfrm>
              <a:off x="1386238" y="1933890"/>
              <a:ext cx="706172" cy="429411"/>
            </a:xfrm>
            <a:custGeom>
              <a:avLst/>
              <a:gdLst>
                <a:gd name="connsiteX0" fmla="*/ 14194 w 706172"/>
                <a:gd name="connsiteY0" fmla="*/ 24713 h 429411"/>
                <a:gd name="connsiteX1" fmla="*/ 63621 w 706172"/>
                <a:gd name="connsiteY1" fmla="*/ 247135 h 429411"/>
                <a:gd name="connsiteX2" fmla="*/ 104810 w 706172"/>
                <a:gd name="connsiteY2" fmla="*/ 214184 h 429411"/>
                <a:gd name="connsiteX3" fmla="*/ 96572 w 706172"/>
                <a:gd name="connsiteY3" fmla="*/ 140043 h 429411"/>
                <a:gd name="connsiteX4" fmla="*/ 55383 w 706172"/>
                <a:gd name="connsiteY4" fmla="*/ 164757 h 429411"/>
                <a:gd name="connsiteX5" fmla="*/ 63621 w 706172"/>
                <a:gd name="connsiteY5" fmla="*/ 230659 h 429411"/>
                <a:gd name="connsiteX6" fmla="*/ 137761 w 706172"/>
                <a:gd name="connsiteY6" fmla="*/ 255373 h 429411"/>
                <a:gd name="connsiteX7" fmla="*/ 162475 w 706172"/>
                <a:gd name="connsiteY7" fmla="*/ 247135 h 429411"/>
                <a:gd name="connsiteX8" fmla="*/ 203664 w 706172"/>
                <a:gd name="connsiteY8" fmla="*/ 247135 h 429411"/>
                <a:gd name="connsiteX9" fmla="*/ 261329 w 706172"/>
                <a:gd name="connsiteY9" fmla="*/ 107092 h 429411"/>
                <a:gd name="connsiteX10" fmla="*/ 286042 w 706172"/>
                <a:gd name="connsiteY10" fmla="*/ 131805 h 429411"/>
                <a:gd name="connsiteX11" fmla="*/ 294280 w 706172"/>
                <a:gd name="connsiteY11" fmla="*/ 205946 h 429411"/>
                <a:gd name="connsiteX12" fmla="*/ 310756 w 706172"/>
                <a:gd name="connsiteY12" fmla="*/ 247135 h 429411"/>
                <a:gd name="connsiteX13" fmla="*/ 401372 w 706172"/>
                <a:gd name="connsiteY13" fmla="*/ 156519 h 429411"/>
                <a:gd name="connsiteX14" fmla="*/ 376659 w 706172"/>
                <a:gd name="connsiteY14" fmla="*/ 230659 h 429411"/>
                <a:gd name="connsiteX15" fmla="*/ 401372 w 706172"/>
                <a:gd name="connsiteY15" fmla="*/ 288324 h 429411"/>
                <a:gd name="connsiteX16" fmla="*/ 434324 w 706172"/>
                <a:gd name="connsiteY16" fmla="*/ 296562 h 429411"/>
                <a:gd name="connsiteX17" fmla="*/ 459037 w 706172"/>
                <a:gd name="connsiteY17" fmla="*/ 280086 h 429411"/>
                <a:gd name="connsiteX18" fmla="*/ 450799 w 706172"/>
                <a:gd name="connsiteY18" fmla="*/ 189470 h 429411"/>
                <a:gd name="connsiteX19" fmla="*/ 417848 w 706172"/>
                <a:gd name="connsiteY19" fmla="*/ 172995 h 429411"/>
                <a:gd name="connsiteX20" fmla="*/ 450799 w 706172"/>
                <a:gd name="connsiteY20" fmla="*/ 164757 h 429411"/>
                <a:gd name="connsiteX21" fmla="*/ 467275 w 706172"/>
                <a:gd name="connsiteY21" fmla="*/ 197708 h 429411"/>
                <a:gd name="connsiteX22" fmla="*/ 475513 w 706172"/>
                <a:gd name="connsiteY22" fmla="*/ 271849 h 429411"/>
                <a:gd name="connsiteX23" fmla="*/ 483751 w 706172"/>
                <a:gd name="connsiteY23" fmla="*/ 304800 h 429411"/>
                <a:gd name="connsiteX24" fmla="*/ 475513 w 706172"/>
                <a:gd name="connsiteY24" fmla="*/ 428368 h 429411"/>
                <a:gd name="connsiteX25" fmla="*/ 442561 w 706172"/>
                <a:gd name="connsiteY25" fmla="*/ 403654 h 429411"/>
                <a:gd name="connsiteX26" fmla="*/ 467275 w 706172"/>
                <a:gd name="connsiteY26" fmla="*/ 222422 h 429411"/>
                <a:gd name="connsiteX27" fmla="*/ 500226 w 706172"/>
                <a:gd name="connsiteY27" fmla="*/ 123568 h 429411"/>
                <a:gd name="connsiteX28" fmla="*/ 516702 w 706172"/>
                <a:gd name="connsiteY28" fmla="*/ 49427 h 429411"/>
                <a:gd name="connsiteX29" fmla="*/ 533178 w 706172"/>
                <a:gd name="connsiteY29" fmla="*/ 205946 h 429411"/>
                <a:gd name="connsiteX30" fmla="*/ 483751 w 706172"/>
                <a:gd name="connsiteY30" fmla="*/ 181232 h 429411"/>
                <a:gd name="connsiteX31" fmla="*/ 557891 w 706172"/>
                <a:gd name="connsiteY31" fmla="*/ 148281 h 429411"/>
                <a:gd name="connsiteX32" fmla="*/ 574367 w 706172"/>
                <a:gd name="connsiteY32" fmla="*/ 74140 h 429411"/>
                <a:gd name="connsiteX33" fmla="*/ 557891 w 706172"/>
                <a:gd name="connsiteY33" fmla="*/ 0 h 429411"/>
                <a:gd name="connsiteX34" fmla="*/ 566129 w 706172"/>
                <a:gd name="connsiteY34" fmla="*/ 280086 h 429411"/>
                <a:gd name="connsiteX35" fmla="*/ 574367 w 706172"/>
                <a:gd name="connsiteY35" fmla="*/ 255373 h 429411"/>
                <a:gd name="connsiteX36" fmla="*/ 582605 w 706172"/>
                <a:gd name="connsiteY36" fmla="*/ 148281 h 429411"/>
                <a:gd name="connsiteX37" fmla="*/ 615556 w 706172"/>
                <a:gd name="connsiteY37" fmla="*/ 123568 h 429411"/>
                <a:gd name="connsiteX38" fmla="*/ 664983 w 706172"/>
                <a:gd name="connsiteY38" fmla="*/ 131805 h 429411"/>
                <a:gd name="connsiteX39" fmla="*/ 681459 w 706172"/>
                <a:gd name="connsiteY39" fmla="*/ 156519 h 429411"/>
                <a:gd name="connsiteX40" fmla="*/ 697934 w 706172"/>
                <a:gd name="connsiteY40" fmla="*/ 255373 h 429411"/>
                <a:gd name="connsiteX41" fmla="*/ 706172 w 706172"/>
                <a:gd name="connsiteY41" fmla="*/ 263611 h 42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06172" h="429411" extrusionOk="0">
                  <a:moveTo>
                    <a:pt x="14194" y="24713"/>
                  </a:moveTo>
                  <a:cubicBezTo>
                    <a:pt x="14553" y="30672"/>
                    <a:pt x="-33963" y="310380"/>
                    <a:pt x="63621" y="247135"/>
                  </a:cubicBezTo>
                  <a:cubicBezTo>
                    <a:pt x="80442" y="237438"/>
                    <a:pt x="88917" y="225699"/>
                    <a:pt x="104810" y="214184"/>
                  </a:cubicBezTo>
                  <a:cubicBezTo>
                    <a:pt x="114542" y="192344"/>
                    <a:pt x="128196" y="149959"/>
                    <a:pt x="96572" y="140043"/>
                  </a:cubicBezTo>
                  <a:cubicBezTo>
                    <a:pt x="82724" y="131041"/>
                    <a:pt x="70328" y="156922"/>
                    <a:pt x="55383" y="164757"/>
                  </a:cubicBezTo>
                  <a:cubicBezTo>
                    <a:pt x="58537" y="183767"/>
                    <a:pt x="51128" y="208290"/>
                    <a:pt x="63621" y="230659"/>
                  </a:cubicBezTo>
                  <a:cubicBezTo>
                    <a:pt x="70983" y="248285"/>
                    <a:pt x="127426" y="253124"/>
                    <a:pt x="137761" y="255373"/>
                  </a:cubicBezTo>
                  <a:cubicBezTo>
                    <a:pt x="146233" y="252408"/>
                    <a:pt x="155864" y="252852"/>
                    <a:pt x="162475" y="247135"/>
                  </a:cubicBezTo>
                  <a:cubicBezTo>
                    <a:pt x="202510" y="215347"/>
                    <a:pt x="187499" y="186135"/>
                    <a:pt x="203664" y="247135"/>
                  </a:cubicBezTo>
                  <a:cubicBezTo>
                    <a:pt x="219996" y="221262"/>
                    <a:pt x="195023" y="109539"/>
                    <a:pt x="261329" y="107092"/>
                  </a:cubicBezTo>
                  <a:cubicBezTo>
                    <a:pt x="272578" y="106247"/>
                    <a:pt x="277738" y="125333"/>
                    <a:pt x="286042" y="131805"/>
                  </a:cubicBezTo>
                  <a:cubicBezTo>
                    <a:pt x="285344" y="161177"/>
                    <a:pt x="292084" y="182601"/>
                    <a:pt x="294280" y="205946"/>
                  </a:cubicBezTo>
                  <a:cubicBezTo>
                    <a:pt x="294292" y="219059"/>
                    <a:pt x="297543" y="254306"/>
                    <a:pt x="310756" y="247135"/>
                  </a:cubicBezTo>
                  <a:cubicBezTo>
                    <a:pt x="349540" y="229233"/>
                    <a:pt x="401372" y="156519"/>
                    <a:pt x="401372" y="156519"/>
                  </a:cubicBezTo>
                  <a:cubicBezTo>
                    <a:pt x="399510" y="163007"/>
                    <a:pt x="375647" y="217286"/>
                    <a:pt x="376659" y="230659"/>
                  </a:cubicBezTo>
                  <a:cubicBezTo>
                    <a:pt x="382068" y="247668"/>
                    <a:pt x="385356" y="270498"/>
                    <a:pt x="401372" y="288324"/>
                  </a:cubicBezTo>
                  <a:cubicBezTo>
                    <a:pt x="410030" y="296082"/>
                    <a:pt x="423223" y="295004"/>
                    <a:pt x="434324" y="296562"/>
                  </a:cubicBezTo>
                  <a:cubicBezTo>
                    <a:pt x="441361" y="288949"/>
                    <a:pt x="453023" y="287523"/>
                    <a:pt x="459037" y="280086"/>
                  </a:cubicBezTo>
                  <a:cubicBezTo>
                    <a:pt x="480717" y="252047"/>
                    <a:pt x="466351" y="214924"/>
                    <a:pt x="450799" y="189470"/>
                  </a:cubicBezTo>
                  <a:cubicBezTo>
                    <a:pt x="444344" y="178725"/>
                    <a:pt x="426305" y="178801"/>
                    <a:pt x="417848" y="172995"/>
                  </a:cubicBezTo>
                  <a:cubicBezTo>
                    <a:pt x="431428" y="169706"/>
                    <a:pt x="438563" y="158678"/>
                    <a:pt x="450799" y="164757"/>
                  </a:cubicBezTo>
                  <a:cubicBezTo>
                    <a:pt x="460090" y="172376"/>
                    <a:pt x="465376" y="186789"/>
                    <a:pt x="467275" y="197708"/>
                  </a:cubicBezTo>
                  <a:cubicBezTo>
                    <a:pt x="474461" y="222463"/>
                    <a:pt x="469581" y="246317"/>
                    <a:pt x="475513" y="271849"/>
                  </a:cubicBezTo>
                  <a:cubicBezTo>
                    <a:pt x="476934" y="283378"/>
                    <a:pt x="481657" y="293104"/>
                    <a:pt x="483751" y="304800"/>
                  </a:cubicBezTo>
                  <a:cubicBezTo>
                    <a:pt x="489055" y="314439"/>
                    <a:pt x="507214" y="406025"/>
                    <a:pt x="475513" y="428368"/>
                  </a:cubicBezTo>
                  <a:cubicBezTo>
                    <a:pt x="464226" y="433161"/>
                    <a:pt x="454961" y="412037"/>
                    <a:pt x="442561" y="403654"/>
                  </a:cubicBezTo>
                  <a:cubicBezTo>
                    <a:pt x="442599" y="354402"/>
                    <a:pt x="458670" y="296257"/>
                    <a:pt x="467275" y="222422"/>
                  </a:cubicBezTo>
                  <a:cubicBezTo>
                    <a:pt x="475889" y="193518"/>
                    <a:pt x="495958" y="150034"/>
                    <a:pt x="500226" y="123568"/>
                  </a:cubicBezTo>
                  <a:cubicBezTo>
                    <a:pt x="511325" y="72259"/>
                    <a:pt x="504026" y="95848"/>
                    <a:pt x="516702" y="49427"/>
                  </a:cubicBezTo>
                  <a:cubicBezTo>
                    <a:pt x="517283" y="55685"/>
                    <a:pt x="534275" y="204512"/>
                    <a:pt x="533178" y="205946"/>
                  </a:cubicBezTo>
                  <a:cubicBezTo>
                    <a:pt x="521918" y="222589"/>
                    <a:pt x="503710" y="190309"/>
                    <a:pt x="483751" y="181232"/>
                  </a:cubicBezTo>
                  <a:cubicBezTo>
                    <a:pt x="506022" y="169243"/>
                    <a:pt x="535891" y="170003"/>
                    <a:pt x="557891" y="148281"/>
                  </a:cubicBezTo>
                  <a:cubicBezTo>
                    <a:pt x="573936" y="125700"/>
                    <a:pt x="574297" y="97398"/>
                    <a:pt x="574367" y="74140"/>
                  </a:cubicBezTo>
                  <a:cubicBezTo>
                    <a:pt x="570716" y="50942"/>
                    <a:pt x="567770" y="21458"/>
                    <a:pt x="557891" y="0"/>
                  </a:cubicBezTo>
                  <a:cubicBezTo>
                    <a:pt x="573127" y="89855"/>
                    <a:pt x="565960" y="175028"/>
                    <a:pt x="566129" y="280086"/>
                  </a:cubicBezTo>
                  <a:cubicBezTo>
                    <a:pt x="565970" y="289180"/>
                    <a:pt x="572952" y="261895"/>
                    <a:pt x="574367" y="255373"/>
                  </a:cubicBezTo>
                  <a:cubicBezTo>
                    <a:pt x="579610" y="218023"/>
                    <a:pt x="569966" y="189532"/>
                    <a:pt x="582605" y="148281"/>
                  </a:cubicBezTo>
                  <a:cubicBezTo>
                    <a:pt x="588006" y="135588"/>
                    <a:pt x="604678" y="128860"/>
                    <a:pt x="615556" y="123568"/>
                  </a:cubicBezTo>
                  <a:cubicBezTo>
                    <a:pt x="631392" y="126577"/>
                    <a:pt x="650011" y="124791"/>
                    <a:pt x="664983" y="131805"/>
                  </a:cubicBezTo>
                  <a:cubicBezTo>
                    <a:pt x="674110" y="138243"/>
                    <a:pt x="678877" y="147286"/>
                    <a:pt x="681459" y="156519"/>
                  </a:cubicBezTo>
                  <a:cubicBezTo>
                    <a:pt x="691067" y="199446"/>
                    <a:pt x="679037" y="222102"/>
                    <a:pt x="697934" y="255373"/>
                  </a:cubicBezTo>
                  <a:cubicBezTo>
                    <a:pt x="699058" y="259160"/>
                    <a:pt x="703025" y="261299"/>
                    <a:pt x="706172" y="263611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097659800">
                    <a:custGeom>
                      <a:avLst/>
                      <a:gdLst>
                        <a:gd name="connsiteX0" fmla="*/ 14194 w 706172"/>
                        <a:gd name="connsiteY0" fmla="*/ 24713 h 429411"/>
                        <a:gd name="connsiteX1" fmla="*/ 63621 w 706172"/>
                        <a:gd name="connsiteY1" fmla="*/ 247135 h 429411"/>
                        <a:gd name="connsiteX2" fmla="*/ 104810 w 706172"/>
                        <a:gd name="connsiteY2" fmla="*/ 214184 h 429411"/>
                        <a:gd name="connsiteX3" fmla="*/ 96572 w 706172"/>
                        <a:gd name="connsiteY3" fmla="*/ 140043 h 429411"/>
                        <a:gd name="connsiteX4" fmla="*/ 55383 w 706172"/>
                        <a:gd name="connsiteY4" fmla="*/ 164757 h 429411"/>
                        <a:gd name="connsiteX5" fmla="*/ 63621 w 706172"/>
                        <a:gd name="connsiteY5" fmla="*/ 230659 h 429411"/>
                        <a:gd name="connsiteX6" fmla="*/ 137761 w 706172"/>
                        <a:gd name="connsiteY6" fmla="*/ 255373 h 429411"/>
                        <a:gd name="connsiteX7" fmla="*/ 162475 w 706172"/>
                        <a:gd name="connsiteY7" fmla="*/ 247135 h 429411"/>
                        <a:gd name="connsiteX8" fmla="*/ 203664 w 706172"/>
                        <a:gd name="connsiteY8" fmla="*/ 247135 h 429411"/>
                        <a:gd name="connsiteX9" fmla="*/ 261329 w 706172"/>
                        <a:gd name="connsiteY9" fmla="*/ 107092 h 429411"/>
                        <a:gd name="connsiteX10" fmla="*/ 286042 w 706172"/>
                        <a:gd name="connsiteY10" fmla="*/ 131805 h 429411"/>
                        <a:gd name="connsiteX11" fmla="*/ 294280 w 706172"/>
                        <a:gd name="connsiteY11" fmla="*/ 205946 h 429411"/>
                        <a:gd name="connsiteX12" fmla="*/ 310756 w 706172"/>
                        <a:gd name="connsiteY12" fmla="*/ 247135 h 429411"/>
                        <a:gd name="connsiteX13" fmla="*/ 401372 w 706172"/>
                        <a:gd name="connsiteY13" fmla="*/ 156519 h 429411"/>
                        <a:gd name="connsiteX14" fmla="*/ 376659 w 706172"/>
                        <a:gd name="connsiteY14" fmla="*/ 230659 h 429411"/>
                        <a:gd name="connsiteX15" fmla="*/ 401372 w 706172"/>
                        <a:gd name="connsiteY15" fmla="*/ 288324 h 429411"/>
                        <a:gd name="connsiteX16" fmla="*/ 434324 w 706172"/>
                        <a:gd name="connsiteY16" fmla="*/ 296562 h 429411"/>
                        <a:gd name="connsiteX17" fmla="*/ 459037 w 706172"/>
                        <a:gd name="connsiteY17" fmla="*/ 280086 h 429411"/>
                        <a:gd name="connsiteX18" fmla="*/ 450799 w 706172"/>
                        <a:gd name="connsiteY18" fmla="*/ 189470 h 429411"/>
                        <a:gd name="connsiteX19" fmla="*/ 417848 w 706172"/>
                        <a:gd name="connsiteY19" fmla="*/ 172995 h 429411"/>
                        <a:gd name="connsiteX20" fmla="*/ 450799 w 706172"/>
                        <a:gd name="connsiteY20" fmla="*/ 164757 h 429411"/>
                        <a:gd name="connsiteX21" fmla="*/ 467275 w 706172"/>
                        <a:gd name="connsiteY21" fmla="*/ 197708 h 429411"/>
                        <a:gd name="connsiteX22" fmla="*/ 475513 w 706172"/>
                        <a:gd name="connsiteY22" fmla="*/ 271849 h 429411"/>
                        <a:gd name="connsiteX23" fmla="*/ 483751 w 706172"/>
                        <a:gd name="connsiteY23" fmla="*/ 304800 h 429411"/>
                        <a:gd name="connsiteX24" fmla="*/ 475513 w 706172"/>
                        <a:gd name="connsiteY24" fmla="*/ 428368 h 429411"/>
                        <a:gd name="connsiteX25" fmla="*/ 442561 w 706172"/>
                        <a:gd name="connsiteY25" fmla="*/ 403654 h 429411"/>
                        <a:gd name="connsiteX26" fmla="*/ 467275 w 706172"/>
                        <a:gd name="connsiteY26" fmla="*/ 222422 h 429411"/>
                        <a:gd name="connsiteX27" fmla="*/ 500226 w 706172"/>
                        <a:gd name="connsiteY27" fmla="*/ 123568 h 429411"/>
                        <a:gd name="connsiteX28" fmla="*/ 516702 w 706172"/>
                        <a:gd name="connsiteY28" fmla="*/ 49427 h 429411"/>
                        <a:gd name="connsiteX29" fmla="*/ 533178 w 706172"/>
                        <a:gd name="connsiteY29" fmla="*/ 205946 h 429411"/>
                        <a:gd name="connsiteX30" fmla="*/ 483751 w 706172"/>
                        <a:gd name="connsiteY30" fmla="*/ 181232 h 429411"/>
                        <a:gd name="connsiteX31" fmla="*/ 557891 w 706172"/>
                        <a:gd name="connsiteY31" fmla="*/ 148281 h 429411"/>
                        <a:gd name="connsiteX32" fmla="*/ 574367 w 706172"/>
                        <a:gd name="connsiteY32" fmla="*/ 74140 h 429411"/>
                        <a:gd name="connsiteX33" fmla="*/ 557891 w 706172"/>
                        <a:gd name="connsiteY33" fmla="*/ 0 h 429411"/>
                        <a:gd name="connsiteX34" fmla="*/ 566129 w 706172"/>
                        <a:gd name="connsiteY34" fmla="*/ 280086 h 429411"/>
                        <a:gd name="connsiteX35" fmla="*/ 574367 w 706172"/>
                        <a:gd name="connsiteY35" fmla="*/ 255373 h 429411"/>
                        <a:gd name="connsiteX36" fmla="*/ 582605 w 706172"/>
                        <a:gd name="connsiteY36" fmla="*/ 148281 h 429411"/>
                        <a:gd name="connsiteX37" fmla="*/ 615556 w 706172"/>
                        <a:gd name="connsiteY37" fmla="*/ 123568 h 429411"/>
                        <a:gd name="connsiteX38" fmla="*/ 664983 w 706172"/>
                        <a:gd name="connsiteY38" fmla="*/ 131805 h 429411"/>
                        <a:gd name="connsiteX39" fmla="*/ 681459 w 706172"/>
                        <a:gd name="connsiteY39" fmla="*/ 156519 h 429411"/>
                        <a:gd name="connsiteX40" fmla="*/ 697934 w 706172"/>
                        <a:gd name="connsiteY40" fmla="*/ 255373 h 429411"/>
                        <a:gd name="connsiteX41" fmla="*/ 706172 w 706172"/>
                        <a:gd name="connsiteY41" fmla="*/ 263611 h 42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</a:cxnLst>
                      <a:rect l="l" t="t" r="r" b="b"/>
                      <a:pathLst>
                        <a:path w="706172" h="429411">
                          <a:moveTo>
                            <a:pt x="14194" y="24713"/>
                          </a:moveTo>
                          <a:cubicBezTo>
                            <a:pt x="16079" y="51106"/>
                            <a:pt x="-41849" y="305730"/>
                            <a:pt x="63621" y="247135"/>
                          </a:cubicBezTo>
                          <a:cubicBezTo>
                            <a:pt x="78991" y="238596"/>
                            <a:pt x="91080" y="225168"/>
                            <a:pt x="104810" y="214184"/>
                          </a:cubicBezTo>
                          <a:cubicBezTo>
                            <a:pt x="111332" y="194619"/>
                            <a:pt x="130210" y="154459"/>
                            <a:pt x="96572" y="140043"/>
                          </a:cubicBezTo>
                          <a:cubicBezTo>
                            <a:pt x="81855" y="133736"/>
                            <a:pt x="69113" y="156519"/>
                            <a:pt x="55383" y="164757"/>
                          </a:cubicBezTo>
                          <a:cubicBezTo>
                            <a:pt x="58129" y="186724"/>
                            <a:pt x="53720" y="210858"/>
                            <a:pt x="63621" y="230659"/>
                          </a:cubicBezTo>
                          <a:cubicBezTo>
                            <a:pt x="71200" y="245818"/>
                            <a:pt x="127737" y="253368"/>
                            <a:pt x="137761" y="255373"/>
                          </a:cubicBezTo>
                          <a:cubicBezTo>
                            <a:pt x="145999" y="252627"/>
                            <a:pt x="155409" y="252182"/>
                            <a:pt x="162475" y="247135"/>
                          </a:cubicBezTo>
                          <a:cubicBezTo>
                            <a:pt x="205914" y="216107"/>
                            <a:pt x="189849" y="191878"/>
                            <a:pt x="203664" y="247135"/>
                          </a:cubicBezTo>
                          <a:cubicBezTo>
                            <a:pt x="206919" y="224351"/>
                            <a:pt x="193225" y="107092"/>
                            <a:pt x="261329" y="107092"/>
                          </a:cubicBezTo>
                          <a:cubicBezTo>
                            <a:pt x="272979" y="107092"/>
                            <a:pt x="277804" y="123567"/>
                            <a:pt x="286042" y="131805"/>
                          </a:cubicBezTo>
                          <a:cubicBezTo>
                            <a:pt x="288788" y="156519"/>
                            <a:pt x="289070" y="181632"/>
                            <a:pt x="294280" y="205946"/>
                          </a:cubicBezTo>
                          <a:cubicBezTo>
                            <a:pt x="297378" y="220405"/>
                            <a:pt x="297330" y="253332"/>
                            <a:pt x="310756" y="247135"/>
                          </a:cubicBezTo>
                          <a:cubicBezTo>
                            <a:pt x="349541" y="229234"/>
                            <a:pt x="401372" y="156519"/>
                            <a:pt x="401372" y="156519"/>
                          </a:cubicBezTo>
                          <a:cubicBezTo>
                            <a:pt x="399032" y="162370"/>
                            <a:pt x="374442" y="218467"/>
                            <a:pt x="376659" y="230659"/>
                          </a:cubicBezTo>
                          <a:cubicBezTo>
                            <a:pt x="380400" y="251234"/>
                            <a:pt x="387601" y="272586"/>
                            <a:pt x="401372" y="288324"/>
                          </a:cubicBezTo>
                          <a:cubicBezTo>
                            <a:pt x="408828" y="296845"/>
                            <a:pt x="423340" y="293816"/>
                            <a:pt x="434324" y="296562"/>
                          </a:cubicBezTo>
                          <a:cubicBezTo>
                            <a:pt x="442562" y="291070"/>
                            <a:pt x="453545" y="288324"/>
                            <a:pt x="459037" y="280086"/>
                          </a:cubicBezTo>
                          <a:cubicBezTo>
                            <a:pt x="475634" y="255191"/>
                            <a:pt x="464188" y="209553"/>
                            <a:pt x="450799" y="189470"/>
                          </a:cubicBezTo>
                          <a:cubicBezTo>
                            <a:pt x="443987" y="179252"/>
                            <a:pt x="428832" y="178487"/>
                            <a:pt x="417848" y="172995"/>
                          </a:cubicBezTo>
                          <a:cubicBezTo>
                            <a:pt x="428832" y="170249"/>
                            <a:pt x="440673" y="159694"/>
                            <a:pt x="450799" y="164757"/>
                          </a:cubicBezTo>
                          <a:cubicBezTo>
                            <a:pt x="461783" y="170249"/>
                            <a:pt x="464514" y="185742"/>
                            <a:pt x="467275" y="197708"/>
                          </a:cubicBezTo>
                          <a:cubicBezTo>
                            <a:pt x="472866" y="221937"/>
                            <a:pt x="471732" y="247272"/>
                            <a:pt x="475513" y="271849"/>
                          </a:cubicBezTo>
                          <a:cubicBezTo>
                            <a:pt x="477235" y="283039"/>
                            <a:pt x="481005" y="293816"/>
                            <a:pt x="483751" y="304800"/>
                          </a:cubicBezTo>
                          <a:cubicBezTo>
                            <a:pt x="484736" y="313666"/>
                            <a:pt x="506255" y="412997"/>
                            <a:pt x="475513" y="428368"/>
                          </a:cubicBezTo>
                          <a:cubicBezTo>
                            <a:pt x="463233" y="434508"/>
                            <a:pt x="453545" y="411892"/>
                            <a:pt x="442561" y="403654"/>
                          </a:cubicBezTo>
                          <a:cubicBezTo>
                            <a:pt x="450799" y="343243"/>
                            <a:pt x="454980" y="282139"/>
                            <a:pt x="467275" y="222422"/>
                          </a:cubicBezTo>
                          <a:cubicBezTo>
                            <a:pt x="474279" y="188402"/>
                            <a:pt x="493414" y="157627"/>
                            <a:pt x="500226" y="123568"/>
                          </a:cubicBezTo>
                          <a:cubicBezTo>
                            <a:pt x="510684" y="71276"/>
                            <a:pt x="505068" y="95962"/>
                            <a:pt x="516702" y="49427"/>
                          </a:cubicBezTo>
                          <a:cubicBezTo>
                            <a:pt x="517407" y="55773"/>
                            <a:pt x="534208" y="204504"/>
                            <a:pt x="533178" y="205946"/>
                          </a:cubicBezTo>
                          <a:cubicBezTo>
                            <a:pt x="522471" y="220935"/>
                            <a:pt x="500227" y="189470"/>
                            <a:pt x="483751" y="181232"/>
                          </a:cubicBezTo>
                          <a:cubicBezTo>
                            <a:pt x="508464" y="170248"/>
                            <a:pt x="540422" y="168926"/>
                            <a:pt x="557891" y="148281"/>
                          </a:cubicBezTo>
                          <a:cubicBezTo>
                            <a:pt x="574244" y="128955"/>
                            <a:pt x="572683" y="99400"/>
                            <a:pt x="574367" y="74140"/>
                          </a:cubicBezTo>
                          <a:cubicBezTo>
                            <a:pt x="575978" y="49976"/>
                            <a:pt x="565549" y="22973"/>
                            <a:pt x="557891" y="0"/>
                          </a:cubicBezTo>
                          <a:cubicBezTo>
                            <a:pt x="560637" y="93362"/>
                            <a:pt x="560115" y="186877"/>
                            <a:pt x="566129" y="280086"/>
                          </a:cubicBezTo>
                          <a:cubicBezTo>
                            <a:pt x="566688" y="288751"/>
                            <a:pt x="573290" y="263989"/>
                            <a:pt x="574367" y="255373"/>
                          </a:cubicBezTo>
                          <a:cubicBezTo>
                            <a:pt x="578808" y="219847"/>
                            <a:pt x="571926" y="182454"/>
                            <a:pt x="582605" y="148281"/>
                          </a:cubicBezTo>
                          <a:cubicBezTo>
                            <a:pt x="586700" y="135176"/>
                            <a:pt x="604572" y="131806"/>
                            <a:pt x="615556" y="123568"/>
                          </a:cubicBezTo>
                          <a:cubicBezTo>
                            <a:pt x="632032" y="126314"/>
                            <a:pt x="650043" y="124335"/>
                            <a:pt x="664983" y="131805"/>
                          </a:cubicBezTo>
                          <a:cubicBezTo>
                            <a:pt x="673839" y="136233"/>
                            <a:pt x="679058" y="146914"/>
                            <a:pt x="681459" y="156519"/>
                          </a:cubicBezTo>
                          <a:cubicBezTo>
                            <a:pt x="690592" y="193049"/>
                            <a:pt x="681857" y="223217"/>
                            <a:pt x="697934" y="255373"/>
                          </a:cubicBezTo>
                          <a:cubicBezTo>
                            <a:pt x="699671" y="258846"/>
                            <a:pt x="703426" y="260865"/>
                            <a:pt x="706172" y="263611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47E1C33-E910-7031-A6F9-46158185849E}"/>
                </a:ext>
              </a:extLst>
            </p:cNvPr>
            <p:cNvGrpSpPr/>
            <p:nvPr/>
          </p:nvGrpSpPr>
          <p:grpSpPr>
            <a:xfrm>
              <a:off x="2516551" y="2044712"/>
              <a:ext cx="222445" cy="98854"/>
              <a:chOff x="2199503" y="2059459"/>
              <a:chExt cx="222445" cy="9885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64A0CB1-FD81-EA29-8349-A2E8A7EF67BA}"/>
                  </a:ext>
                </a:extLst>
              </p:cNvPr>
              <p:cNvSpPr/>
              <p:nvPr/>
            </p:nvSpPr>
            <p:spPr>
              <a:xfrm>
                <a:off x="2215978" y="2059459"/>
                <a:ext cx="205970" cy="41190"/>
              </a:xfrm>
              <a:custGeom>
                <a:avLst/>
                <a:gdLst>
                  <a:gd name="connsiteX0" fmla="*/ 0 w 205970"/>
                  <a:gd name="connsiteY0" fmla="*/ 41190 h 41190"/>
                  <a:gd name="connsiteX1" fmla="*/ 41190 w 205970"/>
                  <a:gd name="connsiteY1" fmla="*/ 32952 h 41190"/>
                  <a:gd name="connsiteX2" fmla="*/ 90617 w 205970"/>
                  <a:gd name="connsiteY2" fmla="*/ 24714 h 41190"/>
                  <a:gd name="connsiteX3" fmla="*/ 123568 w 205970"/>
                  <a:gd name="connsiteY3" fmla="*/ 8238 h 41190"/>
                  <a:gd name="connsiteX4" fmla="*/ 156519 w 205970"/>
                  <a:gd name="connsiteY4" fmla="*/ 0 h 41190"/>
                  <a:gd name="connsiteX5" fmla="*/ 205946 w 205970"/>
                  <a:gd name="connsiteY5" fmla="*/ 16476 h 4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970" h="41190" extrusionOk="0">
                    <a:moveTo>
                      <a:pt x="0" y="41190"/>
                    </a:moveTo>
                    <a:cubicBezTo>
                      <a:pt x="20164" y="39292"/>
                      <a:pt x="30961" y="36091"/>
                      <a:pt x="41190" y="32952"/>
                    </a:cubicBezTo>
                    <a:cubicBezTo>
                      <a:pt x="60293" y="32113"/>
                      <a:pt x="75315" y="32725"/>
                      <a:pt x="90617" y="24714"/>
                    </a:cubicBezTo>
                    <a:cubicBezTo>
                      <a:pt x="103215" y="23704"/>
                      <a:pt x="114478" y="11192"/>
                      <a:pt x="123568" y="8238"/>
                    </a:cubicBezTo>
                    <a:cubicBezTo>
                      <a:pt x="132358" y="5684"/>
                      <a:pt x="143129" y="3802"/>
                      <a:pt x="156519" y="0"/>
                    </a:cubicBezTo>
                    <a:cubicBezTo>
                      <a:pt x="211375" y="11358"/>
                      <a:pt x="207215" y="-7131"/>
                      <a:pt x="205946" y="16476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935834012">
                      <a:custGeom>
                        <a:avLst/>
                        <a:gdLst>
                          <a:gd name="connsiteX0" fmla="*/ 0 w 205970"/>
                          <a:gd name="connsiteY0" fmla="*/ 41190 h 41190"/>
                          <a:gd name="connsiteX1" fmla="*/ 41190 w 205970"/>
                          <a:gd name="connsiteY1" fmla="*/ 32952 h 41190"/>
                          <a:gd name="connsiteX2" fmla="*/ 90617 w 205970"/>
                          <a:gd name="connsiteY2" fmla="*/ 24714 h 41190"/>
                          <a:gd name="connsiteX3" fmla="*/ 123568 w 205970"/>
                          <a:gd name="connsiteY3" fmla="*/ 8238 h 41190"/>
                          <a:gd name="connsiteX4" fmla="*/ 156519 w 205970"/>
                          <a:gd name="connsiteY4" fmla="*/ 0 h 41190"/>
                          <a:gd name="connsiteX5" fmla="*/ 205946 w 205970"/>
                          <a:gd name="connsiteY5" fmla="*/ 16476 h 41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5970" h="41190">
                            <a:moveTo>
                              <a:pt x="0" y="41190"/>
                            </a:moveTo>
                            <a:lnTo>
                              <a:pt x="41190" y="32952"/>
                            </a:lnTo>
                            <a:cubicBezTo>
                              <a:pt x="57624" y="29964"/>
                              <a:pt x="74619" y="29514"/>
                              <a:pt x="90617" y="24714"/>
                            </a:cubicBezTo>
                            <a:cubicBezTo>
                              <a:pt x="102379" y="21185"/>
                              <a:pt x="112070" y="12550"/>
                              <a:pt x="123568" y="8238"/>
                            </a:cubicBezTo>
                            <a:cubicBezTo>
                              <a:pt x="134169" y="4263"/>
                              <a:pt x="145535" y="2746"/>
                              <a:pt x="156519" y="0"/>
                            </a:cubicBezTo>
                            <a:cubicBezTo>
                              <a:pt x="208655" y="8689"/>
                              <a:pt x="205946" y="-8465"/>
                              <a:pt x="205946" y="16476"/>
                            </a:cubicBezTo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BFA597F-8C78-CC97-1048-B6F926F834C8}"/>
                  </a:ext>
                </a:extLst>
              </p:cNvPr>
              <p:cNvSpPr/>
              <p:nvPr/>
            </p:nvSpPr>
            <p:spPr>
              <a:xfrm>
                <a:off x="2199503" y="2133599"/>
                <a:ext cx="205946" cy="24714"/>
              </a:xfrm>
              <a:custGeom>
                <a:avLst/>
                <a:gdLst>
                  <a:gd name="connsiteX0" fmla="*/ 0 w 205946"/>
                  <a:gd name="connsiteY0" fmla="*/ 24714 h 24714"/>
                  <a:gd name="connsiteX1" fmla="*/ 172994 w 205946"/>
                  <a:gd name="connsiteY1" fmla="*/ 8238 h 24714"/>
                  <a:gd name="connsiteX2" fmla="*/ 205946 w 205946"/>
                  <a:gd name="connsiteY2" fmla="*/ 0 h 2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5946" h="24714" extrusionOk="0">
                    <a:moveTo>
                      <a:pt x="0" y="24714"/>
                    </a:moveTo>
                    <a:cubicBezTo>
                      <a:pt x="45531" y="28073"/>
                      <a:pt x="130443" y="7590"/>
                      <a:pt x="172994" y="8238"/>
                    </a:cubicBezTo>
                    <a:cubicBezTo>
                      <a:pt x="184519" y="4272"/>
                      <a:pt x="197430" y="2314"/>
                      <a:pt x="205946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3707450226">
                      <a:custGeom>
                        <a:avLst/>
                        <a:gdLst>
                          <a:gd name="connsiteX0" fmla="*/ 0 w 205946"/>
                          <a:gd name="connsiteY0" fmla="*/ 24714 h 24714"/>
                          <a:gd name="connsiteX1" fmla="*/ 172994 w 205946"/>
                          <a:gd name="connsiteY1" fmla="*/ 8238 h 24714"/>
                          <a:gd name="connsiteX2" fmla="*/ 205946 w 205946"/>
                          <a:gd name="connsiteY2" fmla="*/ 0 h 247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05946" h="24714">
                            <a:moveTo>
                              <a:pt x="0" y="24714"/>
                            </a:moveTo>
                            <a:cubicBezTo>
                              <a:pt x="37398" y="21597"/>
                              <a:pt x="130840" y="14723"/>
                              <a:pt x="172994" y="8238"/>
                            </a:cubicBezTo>
                            <a:cubicBezTo>
                              <a:pt x="184184" y="6516"/>
                              <a:pt x="194962" y="2746"/>
                              <a:pt x="205946" y="0"/>
                            </a:cubicBezTo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548218-C0AF-F418-7338-38B96B287D60}"/>
                </a:ext>
              </a:extLst>
            </p:cNvPr>
            <p:cNvSpPr/>
            <p:nvPr/>
          </p:nvSpPr>
          <p:spPr>
            <a:xfrm>
              <a:off x="2186539" y="2044712"/>
              <a:ext cx="182444" cy="141433"/>
            </a:xfrm>
            <a:custGeom>
              <a:avLst/>
              <a:gdLst>
                <a:gd name="connsiteX0" fmla="*/ 157731 w 182444"/>
                <a:gd name="connsiteY0" fmla="*/ 67293 h 141433"/>
                <a:gd name="connsiteX1" fmla="*/ 133017 w 182444"/>
                <a:gd name="connsiteY1" fmla="*/ 9628 h 141433"/>
                <a:gd name="connsiteX2" fmla="*/ 25925 w 182444"/>
                <a:gd name="connsiteY2" fmla="*/ 26103 h 141433"/>
                <a:gd name="connsiteX3" fmla="*/ 1212 w 182444"/>
                <a:gd name="connsiteY3" fmla="*/ 67293 h 141433"/>
                <a:gd name="connsiteX4" fmla="*/ 58877 w 182444"/>
                <a:gd name="connsiteY4" fmla="*/ 124957 h 141433"/>
                <a:gd name="connsiteX5" fmla="*/ 116541 w 182444"/>
                <a:gd name="connsiteY5" fmla="*/ 108482 h 141433"/>
                <a:gd name="connsiteX6" fmla="*/ 149493 w 182444"/>
                <a:gd name="connsiteY6" fmla="*/ 92006 h 141433"/>
                <a:gd name="connsiteX7" fmla="*/ 157731 w 182444"/>
                <a:gd name="connsiteY7" fmla="*/ 50817 h 141433"/>
                <a:gd name="connsiteX8" fmla="*/ 165968 w 182444"/>
                <a:gd name="connsiteY8" fmla="*/ 75530 h 141433"/>
                <a:gd name="connsiteX9" fmla="*/ 174206 w 182444"/>
                <a:gd name="connsiteY9" fmla="*/ 116720 h 141433"/>
                <a:gd name="connsiteX10" fmla="*/ 182444 w 182444"/>
                <a:gd name="connsiteY10" fmla="*/ 141433 h 14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444" h="141433" extrusionOk="0">
                  <a:moveTo>
                    <a:pt x="157731" y="67293"/>
                  </a:moveTo>
                  <a:cubicBezTo>
                    <a:pt x="149885" y="44949"/>
                    <a:pt x="148736" y="23923"/>
                    <a:pt x="133017" y="9628"/>
                  </a:cubicBezTo>
                  <a:cubicBezTo>
                    <a:pt x="102368" y="-18026"/>
                    <a:pt x="40584" y="18970"/>
                    <a:pt x="25925" y="26103"/>
                  </a:cubicBezTo>
                  <a:cubicBezTo>
                    <a:pt x="16060" y="39094"/>
                    <a:pt x="885" y="53431"/>
                    <a:pt x="1212" y="67293"/>
                  </a:cubicBezTo>
                  <a:cubicBezTo>
                    <a:pt x="-8677" y="109143"/>
                    <a:pt x="37113" y="115812"/>
                    <a:pt x="58877" y="124957"/>
                  </a:cubicBezTo>
                  <a:cubicBezTo>
                    <a:pt x="78361" y="120778"/>
                    <a:pt x="99407" y="118656"/>
                    <a:pt x="116541" y="108482"/>
                  </a:cubicBezTo>
                  <a:cubicBezTo>
                    <a:pt x="126712" y="106336"/>
                    <a:pt x="139892" y="95324"/>
                    <a:pt x="149493" y="92006"/>
                  </a:cubicBezTo>
                  <a:cubicBezTo>
                    <a:pt x="152154" y="75685"/>
                    <a:pt x="149023" y="64603"/>
                    <a:pt x="157731" y="50817"/>
                  </a:cubicBezTo>
                  <a:cubicBezTo>
                    <a:pt x="164295" y="44926"/>
                    <a:pt x="162015" y="65981"/>
                    <a:pt x="165968" y="75530"/>
                  </a:cubicBezTo>
                  <a:cubicBezTo>
                    <a:pt x="167933" y="90400"/>
                    <a:pt x="169631" y="104068"/>
                    <a:pt x="174206" y="116720"/>
                  </a:cubicBezTo>
                  <a:cubicBezTo>
                    <a:pt x="176312" y="125143"/>
                    <a:pt x="182444" y="141433"/>
                    <a:pt x="182444" y="14143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33826238">
                    <a:custGeom>
                      <a:avLst/>
                      <a:gdLst>
                        <a:gd name="connsiteX0" fmla="*/ 157731 w 182444"/>
                        <a:gd name="connsiteY0" fmla="*/ 67293 h 141433"/>
                        <a:gd name="connsiteX1" fmla="*/ 133017 w 182444"/>
                        <a:gd name="connsiteY1" fmla="*/ 9628 h 141433"/>
                        <a:gd name="connsiteX2" fmla="*/ 25925 w 182444"/>
                        <a:gd name="connsiteY2" fmla="*/ 26103 h 141433"/>
                        <a:gd name="connsiteX3" fmla="*/ 1212 w 182444"/>
                        <a:gd name="connsiteY3" fmla="*/ 67293 h 141433"/>
                        <a:gd name="connsiteX4" fmla="*/ 58877 w 182444"/>
                        <a:gd name="connsiteY4" fmla="*/ 124957 h 141433"/>
                        <a:gd name="connsiteX5" fmla="*/ 116541 w 182444"/>
                        <a:gd name="connsiteY5" fmla="*/ 108482 h 141433"/>
                        <a:gd name="connsiteX6" fmla="*/ 149493 w 182444"/>
                        <a:gd name="connsiteY6" fmla="*/ 92006 h 141433"/>
                        <a:gd name="connsiteX7" fmla="*/ 157731 w 182444"/>
                        <a:gd name="connsiteY7" fmla="*/ 50817 h 141433"/>
                        <a:gd name="connsiteX8" fmla="*/ 165968 w 182444"/>
                        <a:gd name="connsiteY8" fmla="*/ 75530 h 141433"/>
                        <a:gd name="connsiteX9" fmla="*/ 174206 w 182444"/>
                        <a:gd name="connsiteY9" fmla="*/ 116720 h 141433"/>
                        <a:gd name="connsiteX10" fmla="*/ 182444 w 182444"/>
                        <a:gd name="connsiteY10" fmla="*/ 141433 h 1414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82444" h="141433">
                          <a:moveTo>
                            <a:pt x="157731" y="67293"/>
                          </a:moveTo>
                          <a:cubicBezTo>
                            <a:pt x="149493" y="48071"/>
                            <a:pt x="147804" y="24415"/>
                            <a:pt x="133017" y="9628"/>
                          </a:cubicBezTo>
                          <a:cubicBezTo>
                            <a:pt x="106172" y="-17217"/>
                            <a:pt x="42354" y="19942"/>
                            <a:pt x="25925" y="26103"/>
                          </a:cubicBezTo>
                          <a:cubicBezTo>
                            <a:pt x="17687" y="39833"/>
                            <a:pt x="4685" y="51663"/>
                            <a:pt x="1212" y="67293"/>
                          </a:cubicBezTo>
                          <a:cubicBezTo>
                            <a:pt x="-7681" y="107315"/>
                            <a:pt x="34465" y="112751"/>
                            <a:pt x="58877" y="124957"/>
                          </a:cubicBezTo>
                          <a:cubicBezTo>
                            <a:pt x="75604" y="120776"/>
                            <a:pt x="99992" y="115575"/>
                            <a:pt x="116541" y="108482"/>
                          </a:cubicBezTo>
                          <a:cubicBezTo>
                            <a:pt x="127829" y="103644"/>
                            <a:pt x="138509" y="97498"/>
                            <a:pt x="149493" y="92006"/>
                          </a:cubicBezTo>
                          <a:cubicBezTo>
                            <a:pt x="152239" y="78276"/>
                            <a:pt x="147831" y="60718"/>
                            <a:pt x="157731" y="50817"/>
                          </a:cubicBezTo>
                          <a:cubicBezTo>
                            <a:pt x="163871" y="44677"/>
                            <a:pt x="163862" y="67106"/>
                            <a:pt x="165968" y="75530"/>
                          </a:cubicBezTo>
                          <a:cubicBezTo>
                            <a:pt x="169364" y="89114"/>
                            <a:pt x="170810" y="103136"/>
                            <a:pt x="174206" y="116720"/>
                          </a:cubicBezTo>
                          <a:cubicBezTo>
                            <a:pt x="176312" y="125144"/>
                            <a:pt x="182444" y="141433"/>
                            <a:pt x="182444" y="141433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F1F49A-C51B-E53C-56AA-145E5E7A134B}"/>
                </a:ext>
              </a:extLst>
            </p:cNvPr>
            <p:cNvGrpSpPr/>
            <p:nvPr/>
          </p:nvGrpSpPr>
          <p:grpSpPr>
            <a:xfrm>
              <a:off x="3043060" y="1905005"/>
              <a:ext cx="820508" cy="320604"/>
              <a:chOff x="2870065" y="1889840"/>
              <a:chExt cx="820508" cy="320604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84A67D4-191F-2F7D-7E76-08EC42F98FFC}"/>
                  </a:ext>
                </a:extLst>
              </p:cNvPr>
              <p:cNvSpPr/>
              <p:nvPr/>
            </p:nvSpPr>
            <p:spPr>
              <a:xfrm>
                <a:off x="2870065" y="1980082"/>
                <a:ext cx="140044" cy="230362"/>
              </a:xfrm>
              <a:custGeom>
                <a:avLst/>
                <a:gdLst>
                  <a:gd name="connsiteX0" fmla="*/ 48166 w 140044"/>
                  <a:gd name="connsiteY0" fmla="*/ 0 h 230362"/>
                  <a:gd name="connsiteX1" fmla="*/ 25197 w 140044"/>
                  <a:gd name="connsiteY1" fmla="*/ 77378 h 230362"/>
                  <a:gd name="connsiteX2" fmla="*/ 2227 w 140044"/>
                  <a:gd name="connsiteY2" fmla="*/ 148309 h 230362"/>
                  <a:gd name="connsiteX3" fmla="*/ 13712 w 140044"/>
                  <a:gd name="connsiteY3" fmla="*/ 225688 h 230362"/>
                  <a:gd name="connsiteX4" fmla="*/ 82620 w 140044"/>
                  <a:gd name="connsiteY4" fmla="*/ 219240 h 230362"/>
                  <a:gd name="connsiteX5" fmla="*/ 140044 w 140044"/>
                  <a:gd name="connsiteY5" fmla="*/ 161206 h 230362"/>
                  <a:gd name="connsiteX6" fmla="*/ 25197 w 140044"/>
                  <a:gd name="connsiteY6" fmla="*/ 135413 h 230362"/>
                  <a:gd name="connsiteX7" fmla="*/ 13712 w 140044"/>
                  <a:gd name="connsiteY7" fmla="*/ 135413 h 230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044" h="230362" extrusionOk="0">
                    <a:moveTo>
                      <a:pt x="48166" y="0"/>
                    </a:moveTo>
                    <a:cubicBezTo>
                      <a:pt x="24585" y="49987"/>
                      <a:pt x="41454" y="8193"/>
                      <a:pt x="25197" y="77378"/>
                    </a:cubicBezTo>
                    <a:cubicBezTo>
                      <a:pt x="15127" y="112710"/>
                      <a:pt x="14470" y="114454"/>
                      <a:pt x="2227" y="148309"/>
                    </a:cubicBezTo>
                    <a:cubicBezTo>
                      <a:pt x="9944" y="171733"/>
                      <a:pt x="-17139" y="199461"/>
                      <a:pt x="13712" y="225688"/>
                    </a:cubicBezTo>
                    <a:cubicBezTo>
                      <a:pt x="25955" y="238403"/>
                      <a:pt x="58767" y="227402"/>
                      <a:pt x="82620" y="219240"/>
                    </a:cubicBezTo>
                    <a:cubicBezTo>
                      <a:pt x="110090" y="208497"/>
                      <a:pt x="130177" y="172312"/>
                      <a:pt x="140044" y="161206"/>
                    </a:cubicBezTo>
                    <a:cubicBezTo>
                      <a:pt x="123076" y="110068"/>
                      <a:pt x="143998" y="132593"/>
                      <a:pt x="25197" y="135413"/>
                    </a:cubicBezTo>
                    <a:cubicBezTo>
                      <a:pt x="20876" y="135402"/>
                      <a:pt x="18372" y="135851"/>
                      <a:pt x="13712" y="13541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514702360">
                      <a:custGeom>
                        <a:avLst/>
                        <a:gdLst>
                          <a:gd name="connsiteX0" fmla="*/ 34549 w 100452"/>
                          <a:gd name="connsiteY0" fmla="*/ 0 h 294295"/>
                          <a:gd name="connsiteX1" fmla="*/ 18074 w 100452"/>
                          <a:gd name="connsiteY1" fmla="*/ 98854 h 294295"/>
                          <a:gd name="connsiteX2" fmla="*/ 1598 w 100452"/>
                          <a:gd name="connsiteY2" fmla="*/ 189470 h 294295"/>
                          <a:gd name="connsiteX3" fmla="*/ 9836 w 100452"/>
                          <a:gd name="connsiteY3" fmla="*/ 288325 h 294295"/>
                          <a:gd name="connsiteX4" fmla="*/ 59263 w 100452"/>
                          <a:gd name="connsiteY4" fmla="*/ 280087 h 294295"/>
                          <a:gd name="connsiteX5" fmla="*/ 100452 w 100452"/>
                          <a:gd name="connsiteY5" fmla="*/ 205946 h 294295"/>
                          <a:gd name="connsiteX6" fmla="*/ 18074 w 100452"/>
                          <a:gd name="connsiteY6" fmla="*/ 172995 h 294295"/>
                          <a:gd name="connsiteX7" fmla="*/ 9836 w 100452"/>
                          <a:gd name="connsiteY7" fmla="*/ 172995 h 2942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452" h="294295">
                            <a:moveTo>
                              <a:pt x="34549" y="0"/>
                            </a:moveTo>
                            <a:cubicBezTo>
                              <a:pt x="20046" y="72516"/>
                              <a:pt x="31699" y="10289"/>
                              <a:pt x="18074" y="98854"/>
                            </a:cubicBezTo>
                            <a:cubicBezTo>
                              <a:pt x="11049" y="144517"/>
                              <a:pt x="10165" y="146635"/>
                              <a:pt x="1598" y="189470"/>
                            </a:cubicBezTo>
                            <a:cubicBezTo>
                              <a:pt x="4344" y="222422"/>
                              <a:pt x="-7916" y="260429"/>
                              <a:pt x="9836" y="288325"/>
                            </a:cubicBezTo>
                            <a:cubicBezTo>
                              <a:pt x="18803" y="302417"/>
                              <a:pt x="44662" y="288199"/>
                              <a:pt x="59263" y="280087"/>
                            </a:cubicBezTo>
                            <a:cubicBezTo>
                              <a:pt x="79413" y="268892"/>
                              <a:pt x="93347" y="223708"/>
                              <a:pt x="100452" y="205946"/>
                            </a:cubicBezTo>
                            <a:cubicBezTo>
                              <a:pt x="87229" y="139834"/>
                              <a:pt x="106322" y="164170"/>
                              <a:pt x="18074" y="172995"/>
                            </a:cubicBezTo>
                            <a:cubicBezTo>
                              <a:pt x="15342" y="173268"/>
                              <a:pt x="12582" y="172995"/>
                              <a:pt x="9836" y="172995"/>
                            </a:cubicBezTo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0A85B97-7307-8D55-8EA0-75AAC3BE6403}"/>
                  </a:ext>
                </a:extLst>
              </p:cNvPr>
              <p:cNvSpPr/>
              <p:nvPr/>
            </p:nvSpPr>
            <p:spPr>
              <a:xfrm>
                <a:off x="3391282" y="2059891"/>
                <a:ext cx="115330" cy="140312"/>
              </a:xfrm>
              <a:custGeom>
                <a:avLst/>
                <a:gdLst>
                  <a:gd name="connsiteX0" fmla="*/ 115330 w 115330"/>
                  <a:gd name="connsiteY0" fmla="*/ 8506 h 140312"/>
                  <a:gd name="connsiteX1" fmla="*/ 24714 w 115330"/>
                  <a:gd name="connsiteY1" fmla="*/ 16744 h 140312"/>
                  <a:gd name="connsiteX2" fmla="*/ 8238 w 115330"/>
                  <a:gd name="connsiteY2" fmla="*/ 49696 h 140312"/>
                  <a:gd name="connsiteX3" fmla="*/ 0 w 115330"/>
                  <a:gd name="connsiteY3" fmla="*/ 90885 h 140312"/>
                  <a:gd name="connsiteX4" fmla="*/ 41189 w 115330"/>
                  <a:gd name="connsiteY4" fmla="*/ 132074 h 140312"/>
                  <a:gd name="connsiteX5" fmla="*/ 65903 w 115330"/>
                  <a:gd name="connsiteY5" fmla="*/ 140312 h 140312"/>
                  <a:gd name="connsiteX6" fmla="*/ 98854 w 115330"/>
                  <a:gd name="connsiteY6" fmla="*/ 132074 h 140312"/>
                  <a:gd name="connsiteX7" fmla="*/ 115330 w 115330"/>
                  <a:gd name="connsiteY7" fmla="*/ 107360 h 14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330" h="140312" extrusionOk="0">
                    <a:moveTo>
                      <a:pt x="115330" y="8506"/>
                    </a:moveTo>
                    <a:cubicBezTo>
                      <a:pt x="84057" y="1569"/>
                      <a:pt x="60329" y="-7363"/>
                      <a:pt x="24714" y="16744"/>
                    </a:cubicBezTo>
                    <a:cubicBezTo>
                      <a:pt x="12891" y="23044"/>
                      <a:pt x="11112" y="37345"/>
                      <a:pt x="8238" y="49696"/>
                    </a:cubicBezTo>
                    <a:cubicBezTo>
                      <a:pt x="5050" y="59493"/>
                      <a:pt x="3226" y="77726"/>
                      <a:pt x="0" y="90885"/>
                    </a:cubicBezTo>
                    <a:cubicBezTo>
                      <a:pt x="427" y="120171"/>
                      <a:pt x="18944" y="125967"/>
                      <a:pt x="41189" y="132074"/>
                    </a:cubicBezTo>
                    <a:cubicBezTo>
                      <a:pt x="50686" y="133490"/>
                      <a:pt x="55999" y="137186"/>
                      <a:pt x="65903" y="140312"/>
                    </a:cubicBezTo>
                    <a:cubicBezTo>
                      <a:pt x="76816" y="138048"/>
                      <a:pt x="88882" y="139214"/>
                      <a:pt x="98854" y="132074"/>
                    </a:cubicBezTo>
                    <a:cubicBezTo>
                      <a:pt x="107092" y="126581"/>
                      <a:pt x="115330" y="107360"/>
                      <a:pt x="115330" y="10736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817935104">
                      <a:custGeom>
                        <a:avLst/>
                        <a:gdLst>
                          <a:gd name="connsiteX0" fmla="*/ 115330 w 115330"/>
                          <a:gd name="connsiteY0" fmla="*/ 8506 h 140312"/>
                          <a:gd name="connsiteX1" fmla="*/ 24714 w 115330"/>
                          <a:gd name="connsiteY1" fmla="*/ 16744 h 140312"/>
                          <a:gd name="connsiteX2" fmla="*/ 8238 w 115330"/>
                          <a:gd name="connsiteY2" fmla="*/ 49696 h 140312"/>
                          <a:gd name="connsiteX3" fmla="*/ 0 w 115330"/>
                          <a:gd name="connsiteY3" fmla="*/ 90885 h 140312"/>
                          <a:gd name="connsiteX4" fmla="*/ 41189 w 115330"/>
                          <a:gd name="connsiteY4" fmla="*/ 132074 h 140312"/>
                          <a:gd name="connsiteX5" fmla="*/ 65903 w 115330"/>
                          <a:gd name="connsiteY5" fmla="*/ 140312 h 140312"/>
                          <a:gd name="connsiteX6" fmla="*/ 98854 w 115330"/>
                          <a:gd name="connsiteY6" fmla="*/ 132074 h 140312"/>
                          <a:gd name="connsiteX7" fmla="*/ 115330 w 115330"/>
                          <a:gd name="connsiteY7" fmla="*/ 107360 h 1403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15330" h="140312">
                            <a:moveTo>
                              <a:pt x="115330" y="8506"/>
                            </a:moveTo>
                            <a:cubicBezTo>
                              <a:pt x="79286" y="1297"/>
                              <a:pt x="59920" y="-9661"/>
                              <a:pt x="24714" y="16744"/>
                            </a:cubicBezTo>
                            <a:cubicBezTo>
                              <a:pt x="14890" y="24112"/>
                              <a:pt x="13730" y="38712"/>
                              <a:pt x="8238" y="49696"/>
                            </a:cubicBezTo>
                            <a:cubicBezTo>
                              <a:pt x="5492" y="63426"/>
                              <a:pt x="0" y="76883"/>
                              <a:pt x="0" y="90885"/>
                            </a:cubicBezTo>
                            <a:cubicBezTo>
                              <a:pt x="0" y="119996"/>
                              <a:pt x="17614" y="121970"/>
                              <a:pt x="41189" y="132074"/>
                            </a:cubicBezTo>
                            <a:cubicBezTo>
                              <a:pt x="49170" y="135495"/>
                              <a:pt x="57665" y="137566"/>
                              <a:pt x="65903" y="140312"/>
                            </a:cubicBezTo>
                            <a:cubicBezTo>
                              <a:pt x="76887" y="137566"/>
                              <a:pt x="89434" y="138354"/>
                              <a:pt x="98854" y="132074"/>
                            </a:cubicBezTo>
                            <a:cubicBezTo>
                              <a:pt x="107092" y="126582"/>
                              <a:pt x="115330" y="107360"/>
                              <a:pt x="115330" y="10736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CA02C72-9C61-657B-A34A-E033E9DC9907}"/>
                  </a:ext>
                </a:extLst>
              </p:cNvPr>
              <p:cNvSpPr/>
              <p:nvPr/>
            </p:nvSpPr>
            <p:spPr>
              <a:xfrm>
                <a:off x="2940087" y="1921716"/>
                <a:ext cx="115330" cy="143591"/>
              </a:xfrm>
              <a:custGeom>
                <a:avLst/>
                <a:gdLst>
                  <a:gd name="connsiteX0" fmla="*/ 0 w 115330"/>
                  <a:gd name="connsiteY0" fmla="*/ 65903 h 143591"/>
                  <a:gd name="connsiteX1" fmla="*/ 41189 w 115330"/>
                  <a:gd name="connsiteY1" fmla="*/ 24714 h 143591"/>
                  <a:gd name="connsiteX2" fmla="*/ 74140 w 115330"/>
                  <a:gd name="connsiteY2" fmla="*/ 0 h 143591"/>
                  <a:gd name="connsiteX3" fmla="*/ 82378 w 115330"/>
                  <a:gd name="connsiteY3" fmla="*/ 24714 h 143591"/>
                  <a:gd name="connsiteX4" fmla="*/ 65903 w 115330"/>
                  <a:gd name="connsiteY4" fmla="*/ 90616 h 143591"/>
                  <a:gd name="connsiteX5" fmla="*/ 49427 w 115330"/>
                  <a:gd name="connsiteY5" fmla="*/ 123568 h 143591"/>
                  <a:gd name="connsiteX6" fmla="*/ 115330 w 115330"/>
                  <a:gd name="connsiteY6" fmla="*/ 123568 h 143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330" h="143591" extrusionOk="0">
                    <a:moveTo>
                      <a:pt x="0" y="65903"/>
                    </a:moveTo>
                    <a:cubicBezTo>
                      <a:pt x="14336" y="56379"/>
                      <a:pt x="27261" y="34308"/>
                      <a:pt x="41189" y="24714"/>
                    </a:cubicBezTo>
                    <a:cubicBezTo>
                      <a:pt x="48695" y="16362"/>
                      <a:pt x="59616" y="-865"/>
                      <a:pt x="74140" y="0"/>
                    </a:cubicBezTo>
                    <a:cubicBezTo>
                      <a:pt x="85049" y="625"/>
                      <a:pt x="81499" y="17007"/>
                      <a:pt x="82378" y="24714"/>
                    </a:cubicBezTo>
                    <a:cubicBezTo>
                      <a:pt x="79427" y="51293"/>
                      <a:pt x="73424" y="73217"/>
                      <a:pt x="65903" y="90616"/>
                    </a:cubicBezTo>
                    <a:cubicBezTo>
                      <a:pt x="64944" y="100565"/>
                      <a:pt x="38918" y="116856"/>
                      <a:pt x="49427" y="123568"/>
                    </a:cubicBezTo>
                    <a:cubicBezTo>
                      <a:pt x="82350" y="164712"/>
                      <a:pt x="103688" y="139825"/>
                      <a:pt x="115330" y="123568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828647256">
                      <a:custGeom>
                        <a:avLst/>
                        <a:gdLst>
                          <a:gd name="connsiteX0" fmla="*/ 0 w 115330"/>
                          <a:gd name="connsiteY0" fmla="*/ 65903 h 143591"/>
                          <a:gd name="connsiteX1" fmla="*/ 41189 w 115330"/>
                          <a:gd name="connsiteY1" fmla="*/ 24714 h 143591"/>
                          <a:gd name="connsiteX2" fmla="*/ 74140 w 115330"/>
                          <a:gd name="connsiteY2" fmla="*/ 0 h 143591"/>
                          <a:gd name="connsiteX3" fmla="*/ 82378 w 115330"/>
                          <a:gd name="connsiteY3" fmla="*/ 24714 h 143591"/>
                          <a:gd name="connsiteX4" fmla="*/ 65903 w 115330"/>
                          <a:gd name="connsiteY4" fmla="*/ 90616 h 143591"/>
                          <a:gd name="connsiteX5" fmla="*/ 49427 w 115330"/>
                          <a:gd name="connsiteY5" fmla="*/ 123568 h 143591"/>
                          <a:gd name="connsiteX6" fmla="*/ 115330 w 115330"/>
                          <a:gd name="connsiteY6" fmla="*/ 123568 h 1435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5330" h="143591">
                            <a:moveTo>
                              <a:pt x="0" y="65903"/>
                            </a:moveTo>
                            <a:cubicBezTo>
                              <a:pt x="13730" y="52173"/>
                              <a:pt x="26677" y="37614"/>
                              <a:pt x="41189" y="24714"/>
                            </a:cubicBezTo>
                            <a:cubicBezTo>
                              <a:pt x="51451" y="15592"/>
                              <a:pt x="60410" y="0"/>
                              <a:pt x="74140" y="0"/>
                            </a:cubicBezTo>
                            <a:cubicBezTo>
                              <a:pt x="82824" y="0"/>
                              <a:pt x="79632" y="16476"/>
                              <a:pt x="82378" y="24714"/>
                            </a:cubicBezTo>
                            <a:cubicBezTo>
                              <a:pt x="76886" y="46681"/>
                              <a:pt x="73063" y="69135"/>
                              <a:pt x="65903" y="90616"/>
                            </a:cubicBezTo>
                            <a:cubicBezTo>
                              <a:pt x="62020" y="102266"/>
                              <a:pt x="40743" y="114884"/>
                              <a:pt x="49427" y="123568"/>
                            </a:cubicBezTo>
                            <a:cubicBezTo>
                              <a:pt x="84575" y="158717"/>
                              <a:pt x="98635" y="140263"/>
                              <a:pt x="115330" y="123568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6FEBB37-D7E0-92C4-340D-9B9160961A9E}"/>
                  </a:ext>
                </a:extLst>
              </p:cNvPr>
              <p:cNvSpPr/>
              <p:nvPr/>
            </p:nvSpPr>
            <p:spPr>
              <a:xfrm rot="913152">
                <a:off x="3516774" y="1889840"/>
                <a:ext cx="173799" cy="149868"/>
              </a:xfrm>
              <a:custGeom>
                <a:avLst/>
                <a:gdLst>
                  <a:gd name="connsiteX0" fmla="*/ 0 w 173799"/>
                  <a:gd name="connsiteY0" fmla="*/ 68783 h 149868"/>
                  <a:gd name="connsiteX1" fmla="*/ 62070 w 173799"/>
                  <a:gd name="connsiteY1" fmla="*/ 25794 h 149868"/>
                  <a:gd name="connsiteX2" fmla="*/ 111726 w 173799"/>
                  <a:gd name="connsiteY2" fmla="*/ 0 h 149868"/>
                  <a:gd name="connsiteX3" fmla="*/ 124141 w 173799"/>
                  <a:gd name="connsiteY3" fmla="*/ 25794 h 149868"/>
                  <a:gd name="connsiteX4" fmla="*/ 99313 w 173799"/>
                  <a:gd name="connsiteY4" fmla="*/ 94577 h 149868"/>
                  <a:gd name="connsiteX5" fmla="*/ 74485 w 173799"/>
                  <a:gd name="connsiteY5" fmla="*/ 128969 h 149868"/>
                  <a:gd name="connsiteX6" fmla="*/ 173799 w 173799"/>
                  <a:gd name="connsiteY6" fmla="*/ 128969 h 14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799" h="149868" extrusionOk="0">
                    <a:moveTo>
                      <a:pt x="0" y="68783"/>
                    </a:moveTo>
                    <a:cubicBezTo>
                      <a:pt x="21747" y="61796"/>
                      <a:pt x="41241" y="33368"/>
                      <a:pt x="62070" y="25794"/>
                    </a:cubicBezTo>
                    <a:cubicBezTo>
                      <a:pt x="71793" y="17877"/>
                      <a:pt x="87582" y="-3762"/>
                      <a:pt x="111726" y="0"/>
                    </a:cubicBezTo>
                    <a:cubicBezTo>
                      <a:pt x="125503" y="194"/>
                      <a:pt x="120220" y="17258"/>
                      <a:pt x="124141" y="25794"/>
                    </a:cubicBezTo>
                    <a:cubicBezTo>
                      <a:pt x="117292" y="51312"/>
                      <a:pt x="110670" y="78578"/>
                      <a:pt x="99313" y="94577"/>
                    </a:cubicBezTo>
                    <a:cubicBezTo>
                      <a:pt x="97590" y="104334"/>
                      <a:pt x="60357" y="121031"/>
                      <a:pt x="74485" y="128969"/>
                    </a:cubicBezTo>
                    <a:cubicBezTo>
                      <a:pt x="125027" y="172186"/>
                      <a:pt x="149684" y="146303"/>
                      <a:pt x="173799" y="128969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828647256">
                      <a:custGeom>
                        <a:avLst/>
                        <a:gdLst>
                          <a:gd name="connsiteX0" fmla="*/ 0 w 115330"/>
                          <a:gd name="connsiteY0" fmla="*/ 65903 h 143591"/>
                          <a:gd name="connsiteX1" fmla="*/ 41189 w 115330"/>
                          <a:gd name="connsiteY1" fmla="*/ 24714 h 143591"/>
                          <a:gd name="connsiteX2" fmla="*/ 74140 w 115330"/>
                          <a:gd name="connsiteY2" fmla="*/ 0 h 143591"/>
                          <a:gd name="connsiteX3" fmla="*/ 82378 w 115330"/>
                          <a:gd name="connsiteY3" fmla="*/ 24714 h 143591"/>
                          <a:gd name="connsiteX4" fmla="*/ 65903 w 115330"/>
                          <a:gd name="connsiteY4" fmla="*/ 90616 h 143591"/>
                          <a:gd name="connsiteX5" fmla="*/ 49427 w 115330"/>
                          <a:gd name="connsiteY5" fmla="*/ 123568 h 143591"/>
                          <a:gd name="connsiteX6" fmla="*/ 115330 w 115330"/>
                          <a:gd name="connsiteY6" fmla="*/ 123568 h 1435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5330" h="143591">
                            <a:moveTo>
                              <a:pt x="0" y="65903"/>
                            </a:moveTo>
                            <a:cubicBezTo>
                              <a:pt x="13730" y="52173"/>
                              <a:pt x="26677" y="37614"/>
                              <a:pt x="41189" y="24714"/>
                            </a:cubicBezTo>
                            <a:cubicBezTo>
                              <a:pt x="51451" y="15592"/>
                              <a:pt x="60410" y="0"/>
                              <a:pt x="74140" y="0"/>
                            </a:cubicBezTo>
                            <a:cubicBezTo>
                              <a:pt x="82824" y="0"/>
                              <a:pt x="79632" y="16476"/>
                              <a:pt x="82378" y="24714"/>
                            </a:cubicBezTo>
                            <a:cubicBezTo>
                              <a:pt x="76886" y="46681"/>
                              <a:pt x="73063" y="69135"/>
                              <a:pt x="65903" y="90616"/>
                            </a:cubicBezTo>
                            <a:cubicBezTo>
                              <a:pt x="62020" y="102266"/>
                              <a:pt x="40743" y="114884"/>
                              <a:pt x="49427" y="123568"/>
                            </a:cubicBezTo>
                            <a:cubicBezTo>
                              <a:pt x="84575" y="158717"/>
                              <a:pt x="98635" y="140263"/>
                              <a:pt x="115330" y="123568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CF1695A-0787-02D2-988F-6FF62551FD46}"/>
                  </a:ext>
                </a:extLst>
              </p:cNvPr>
              <p:cNvSpPr/>
              <p:nvPr/>
            </p:nvSpPr>
            <p:spPr>
              <a:xfrm>
                <a:off x="3149688" y="2044712"/>
                <a:ext cx="211978" cy="143596"/>
              </a:xfrm>
              <a:custGeom>
                <a:avLst/>
                <a:gdLst>
                  <a:gd name="connsiteX0" fmla="*/ 87698 w 211978"/>
                  <a:gd name="connsiteY0" fmla="*/ 0 h 143596"/>
                  <a:gd name="connsiteX1" fmla="*/ 92478 w 211978"/>
                  <a:gd name="connsiteY1" fmla="*/ 143399 h 143596"/>
                  <a:gd name="connsiteX2" fmla="*/ 106818 w 211978"/>
                  <a:gd name="connsiteY2" fmla="*/ 90819 h 143596"/>
                  <a:gd name="connsiteX3" fmla="*/ 102038 w 211978"/>
                  <a:gd name="connsiteY3" fmla="*/ 57359 h 143596"/>
                  <a:gd name="connsiteX4" fmla="*/ 63799 w 211978"/>
                  <a:gd name="connsiteY4" fmla="*/ 62139 h 143596"/>
                  <a:gd name="connsiteX5" fmla="*/ 1659 w 211978"/>
                  <a:gd name="connsiteY5" fmla="*/ 71699 h 143596"/>
                  <a:gd name="connsiteX6" fmla="*/ 25559 w 211978"/>
                  <a:gd name="connsiteY6" fmla="*/ 66919 h 143596"/>
                  <a:gd name="connsiteX7" fmla="*/ 159398 w 211978"/>
                  <a:gd name="connsiteY7" fmla="*/ 62139 h 143596"/>
                  <a:gd name="connsiteX8" fmla="*/ 211978 w 211978"/>
                  <a:gd name="connsiteY8" fmla="*/ 62139 h 1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78" h="143596" extrusionOk="0">
                    <a:moveTo>
                      <a:pt x="87698" y="0"/>
                    </a:moveTo>
                    <a:cubicBezTo>
                      <a:pt x="93259" y="51437"/>
                      <a:pt x="81055" y="91171"/>
                      <a:pt x="92478" y="143399"/>
                    </a:cubicBezTo>
                    <a:cubicBezTo>
                      <a:pt x="92364" y="148381"/>
                      <a:pt x="106531" y="96150"/>
                      <a:pt x="106818" y="90819"/>
                    </a:cubicBezTo>
                    <a:cubicBezTo>
                      <a:pt x="104591" y="81172"/>
                      <a:pt x="113153" y="64191"/>
                      <a:pt x="102038" y="57359"/>
                    </a:cubicBezTo>
                    <a:cubicBezTo>
                      <a:pt x="90766" y="50095"/>
                      <a:pt x="76057" y="60387"/>
                      <a:pt x="63799" y="62139"/>
                    </a:cubicBezTo>
                    <a:cubicBezTo>
                      <a:pt x="32071" y="66595"/>
                      <a:pt x="54697" y="73619"/>
                      <a:pt x="1659" y="71699"/>
                    </a:cubicBezTo>
                    <a:cubicBezTo>
                      <a:pt x="-6214" y="71954"/>
                      <a:pt x="15805" y="67592"/>
                      <a:pt x="25559" y="66919"/>
                    </a:cubicBezTo>
                    <a:cubicBezTo>
                      <a:pt x="71495" y="66454"/>
                      <a:pt x="122320" y="71220"/>
                      <a:pt x="159398" y="62139"/>
                    </a:cubicBezTo>
                    <a:cubicBezTo>
                      <a:pt x="175306" y="63314"/>
                      <a:pt x="196311" y="61966"/>
                      <a:pt x="211978" y="62139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3097353583">
                      <a:custGeom>
                        <a:avLst/>
                        <a:gdLst>
                          <a:gd name="connsiteX0" fmla="*/ 151141 w 365325"/>
                          <a:gd name="connsiteY0" fmla="*/ 0 h 247474"/>
                          <a:gd name="connsiteX1" fmla="*/ 159379 w 365325"/>
                          <a:gd name="connsiteY1" fmla="*/ 247135 h 247474"/>
                          <a:gd name="connsiteX2" fmla="*/ 184092 w 365325"/>
                          <a:gd name="connsiteY2" fmla="*/ 156519 h 247474"/>
                          <a:gd name="connsiteX3" fmla="*/ 175855 w 365325"/>
                          <a:gd name="connsiteY3" fmla="*/ 98854 h 247474"/>
                          <a:gd name="connsiteX4" fmla="*/ 109952 w 365325"/>
                          <a:gd name="connsiteY4" fmla="*/ 107092 h 247474"/>
                          <a:gd name="connsiteX5" fmla="*/ 2860 w 365325"/>
                          <a:gd name="connsiteY5" fmla="*/ 123567 h 247474"/>
                          <a:gd name="connsiteX6" fmla="*/ 44049 w 365325"/>
                          <a:gd name="connsiteY6" fmla="*/ 115330 h 247474"/>
                          <a:gd name="connsiteX7" fmla="*/ 274709 w 365325"/>
                          <a:gd name="connsiteY7" fmla="*/ 107092 h 247474"/>
                          <a:gd name="connsiteX8" fmla="*/ 365325 w 365325"/>
                          <a:gd name="connsiteY8" fmla="*/ 107092 h 2474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65325" h="247474">
                            <a:moveTo>
                              <a:pt x="151141" y="0"/>
                            </a:moveTo>
                            <a:cubicBezTo>
                              <a:pt x="153887" y="82378"/>
                              <a:pt x="148718" y="165403"/>
                              <a:pt x="159379" y="247135"/>
                            </a:cubicBezTo>
                            <a:cubicBezTo>
                              <a:pt x="160219" y="253576"/>
                              <a:pt x="181624" y="166393"/>
                              <a:pt x="184092" y="156519"/>
                            </a:cubicBezTo>
                            <a:cubicBezTo>
                              <a:pt x="181346" y="137297"/>
                              <a:pt x="192011" y="109625"/>
                              <a:pt x="175855" y="98854"/>
                            </a:cubicBezTo>
                            <a:cubicBezTo>
                              <a:pt x="157435" y="86574"/>
                              <a:pt x="131789" y="103452"/>
                              <a:pt x="109952" y="107092"/>
                            </a:cubicBezTo>
                            <a:cubicBezTo>
                              <a:pt x="50257" y="117041"/>
                              <a:pt x="94009" y="123567"/>
                              <a:pt x="2860" y="123567"/>
                            </a:cubicBezTo>
                            <a:cubicBezTo>
                              <a:pt x="-11142" y="123567"/>
                              <a:pt x="30073" y="116177"/>
                              <a:pt x="44049" y="115330"/>
                            </a:cubicBezTo>
                            <a:cubicBezTo>
                              <a:pt x="120844" y="110676"/>
                              <a:pt x="197799" y="109064"/>
                              <a:pt x="274709" y="107092"/>
                            </a:cubicBezTo>
                            <a:cubicBezTo>
                              <a:pt x="304904" y="106318"/>
                              <a:pt x="335120" y="107092"/>
                              <a:pt x="365325" y="107092"/>
                            </a:cubicBezTo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E3F1A5-470A-E99B-9003-628A4203F601}"/>
                </a:ext>
              </a:extLst>
            </p:cNvPr>
            <p:cNvSpPr/>
            <p:nvPr/>
          </p:nvSpPr>
          <p:spPr>
            <a:xfrm>
              <a:off x="2819242" y="1855081"/>
              <a:ext cx="1070919" cy="439950"/>
            </a:xfrm>
            <a:custGeom>
              <a:avLst/>
              <a:gdLst>
                <a:gd name="connsiteX0" fmla="*/ 0 w 1070919"/>
                <a:gd name="connsiteY0" fmla="*/ 403654 h 439950"/>
                <a:gd name="connsiteX1" fmla="*/ 41189 w 1070919"/>
                <a:gd name="connsiteY1" fmla="*/ 411892 h 439950"/>
                <a:gd name="connsiteX2" fmla="*/ 107092 w 1070919"/>
                <a:gd name="connsiteY2" fmla="*/ 395416 h 439950"/>
                <a:gd name="connsiteX3" fmla="*/ 131805 w 1070919"/>
                <a:gd name="connsiteY3" fmla="*/ 329514 h 439950"/>
                <a:gd name="connsiteX4" fmla="*/ 140043 w 1070919"/>
                <a:gd name="connsiteY4" fmla="*/ 263611 h 439950"/>
                <a:gd name="connsiteX5" fmla="*/ 156519 w 1070919"/>
                <a:gd name="connsiteY5" fmla="*/ 172995 h 439950"/>
                <a:gd name="connsiteX6" fmla="*/ 164757 w 1070919"/>
                <a:gd name="connsiteY6" fmla="*/ 82378 h 439950"/>
                <a:gd name="connsiteX7" fmla="*/ 172995 w 1070919"/>
                <a:gd name="connsiteY7" fmla="*/ 32951 h 439950"/>
                <a:gd name="connsiteX8" fmla="*/ 238897 w 1070919"/>
                <a:gd name="connsiteY8" fmla="*/ 16476 h 439950"/>
                <a:gd name="connsiteX9" fmla="*/ 708454 w 1070919"/>
                <a:gd name="connsiteY9" fmla="*/ 8238 h 439950"/>
                <a:gd name="connsiteX10" fmla="*/ 1070919 w 1070919"/>
                <a:gd name="connsiteY10" fmla="*/ 0 h 43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0919" h="439950" extrusionOk="0">
                  <a:moveTo>
                    <a:pt x="0" y="403654"/>
                  </a:moveTo>
                  <a:cubicBezTo>
                    <a:pt x="14677" y="408382"/>
                    <a:pt x="29344" y="405188"/>
                    <a:pt x="41189" y="411892"/>
                  </a:cubicBezTo>
                  <a:cubicBezTo>
                    <a:pt x="96578" y="438137"/>
                    <a:pt x="34860" y="449706"/>
                    <a:pt x="107092" y="395416"/>
                  </a:cubicBezTo>
                  <a:cubicBezTo>
                    <a:pt x="109153" y="375316"/>
                    <a:pt x="125050" y="351660"/>
                    <a:pt x="131805" y="329514"/>
                  </a:cubicBezTo>
                  <a:cubicBezTo>
                    <a:pt x="134108" y="303369"/>
                    <a:pt x="132486" y="290235"/>
                    <a:pt x="140043" y="263611"/>
                  </a:cubicBezTo>
                  <a:cubicBezTo>
                    <a:pt x="144524" y="209713"/>
                    <a:pt x="148468" y="240544"/>
                    <a:pt x="156519" y="172995"/>
                  </a:cubicBezTo>
                  <a:cubicBezTo>
                    <a:pt x="157436" y="141356"/>
                    <a:pt x="166652" y="111197"/>
                    <a:pt x="164757" y="82378"/>
                  </a:cubicBezTo>
                  <a:cubicBezTo>
                    <a:pt x="165739" y="65769"/>
                    <a:pt x="162904" y="43966"/>
                    <a:pt x="172995" y="32951"/>
                  </a:cubicBezTo>
                  <a:cubicBezTo>
                    <a:pt x="187741" y="21027"/>
                    <a:pt x="221531" y="14504"/>
                    <a:pt x="238897" y="16476"/>
                  </a:cubicBezTo>
                  <a:cubicBezTo>
                    <a:pt x="401946" y="10239"/>
                    <a:pt x="515128" y="40470"/>
                    <a:pt x="708454" y="8238"/>
                  </a:cubicBezTo>
                  <a:cubicBezTo>
                    <a:pt x="827260" y="12443"/>
                    <a:pt x="949260" y="2941"/>
                    <a:pt x="1070919" y="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2244085085">
                    <a:custGeom>
                      <a:avLst/>
                      <a:gdLst>
                        <a:gd name="connsiteX0" fmla="*/ 0 w 1070919"/>
                        <a:gd name="connsiteY0" fmla="*/ 403654 h 439950"/>
                        <a:gd name="connsiteX1" fmla="*/ 41189 w 1070919"/>
                        <a:gd name="connsiteY1" fmla="*/ 411892 h 439950"/>
                        <a:gd name="connsiteX2" fmla="*/ 107092 w 1070919"/>
                        <a:gd name="connsiteY2" fmla="*/ 395416 h 439950"/>
                        <a:gd name="connsiteX3" fmla="*/ 131805 w 1070919"/>
                        <a:gd name="connsiteY3" fmla="*/ 329514 h 439950"/>
                        <a:gd name="connsiteX4" fmla="*/ 140043 w 1070919"/>
                        <a:gd name="connsiteY4" fmla="*/ 263611 h 439950"/>
                        <a:gd name="connsiteX5" fmla="*/ 156519 w 1070919"/>
                        <a:gd name="connsiteY5" fmla="*/ 172995 h 439950"/>
                        <a:gd name="connsiteX6" fmla="*/ 164757 w 1070919"/>
                        <a:gd name="connsiteY6" fmla="*/ 82378 h 439950"/>
                        <a:gd name="connsiteX7" fmla="*/ 172995 w 1070919"/>
                        <a:gd name="connsiteY7" fmla="*/ 32951 h 439950"/>
                        <a:gd name="connsiteX8" fmla="*/ 238897 w 1070919"/>
                        <a:gd name="connsiteY8" fmla="*/ 16476 h 439950"/>
                        <a:gd name="connsiteX9" fmla="*/ 708454 w 1070919"/>
                        <a:gd name="connsiteY9" fmla="*/ 8238 h 439950"/>
                        <a:gd name="connsiteX10" fmla="*/ 1070919 w 1070919"/>
                        <a:gd name="connsiteY10" fmla="*/ 0 h 439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70919" h="439950">
                          <a:moveTo>
                            <a:pt x="0" y="403654"/>
                          </a:moveTo>
                          <a:cubicBezTo>
                            <a:pt x="13730" y="406400"/>
                            <a:pt x="28666" y="405630"/>
                            <a:pt x="41189" y="411892"/>
                          </a:cubicBezTo>
                          <a:cubicBezTo>
                            <a:pt x="92447" y="437521"/>
                            <a:pt x="36309" y="466199"/>
                            <a:pt x="107092" y="395416"/>
                          </a:cubicBezTo>
                          <a:cubicBezTo>
                            <a:pt x="115330" y="373449"/>
                            <a:pt x="126115" y="352275"/>
                            <a:pt x="131805" y="329514"/>
                          </a:cubicBezTo>
                          <a:cubicBezTo>
                            <a:pt x="137174" y="308036"/>
                            <a:pt x="136677" y="285492"/>
                            <a:pt x="140043" y="263611"/>
                          </a:cubicBezTo>
                          <a:cubicBezTo>
                            <a:pt x="149148" y="204429"/>
                            <a:pt x="148853" y="238159"/>
                            <a:pt x="156519" y="172995"/>
                          </a:cubicBezTo>
                          <a:cubicBezTo>
                            <a:pt x="160063" y="142873"/>
                            <a:pt x="161213" y="112500"/>
                            <a:pt x="164757" y="82378"/>
                          </a:cubicBezTo>
                          <a:cubicBezTo>
                            <a:pt x="166709" y="65789"/>
                            <a:pt x="160511" y="44048"/>
                            <a:pt x="172995" y="32951"/>
                          </a:cubicBezTo>
                          <a:cubicBezTo>
                            <a:pt x="189919" y="17908"/>
                            <a:pt x="216278" y="17520"/>
                            <a:pt x="238897" y="16476"/>
                          </a:cubicBezTo>
                          <a:cubicBezTo>
                            <a:pt x="395274" y="9259"/>
                            <a:pt x="551942" y="11368"/>
                            <a:pt x="708454" y="8238"/>
                          </a:cubicBezTo>
                          <a:cubicBezTo>
                            <a:pt x="829283" y="5821"/>
                            <a:pt x="950066" y="0"/>
                            <a:pt x="1070919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3E05D39-9B1D-17B2-4B8B-906F166959A8}"/>
              </a:ext>
            </a:extLst>
          </p:cNvPr>
          <p:cNvSpPr txBox="1"/>
          <p:nvPr/>
        </p:nvSpPr>
        <p:spPr>
          <a:xfrm>
            <a:off x="1105393" y="740361"/>
            <a:ext cx="6967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/>
              <a:t>Many of you will have covered vectors and matrics in school, but the focus here is on how to solve game-related problems using vectors in your code.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0790B1-66FD-BC39-3A6B-F514EFE2D5D3}"/>
              </a:ext>
            </a:extLst>
          </p:cNvPr>
          <p:cNvSpPr txBox="1"/>
          <p:nvPr/>
        </p:nvSpPr>
        <p:spPr>
          <a:xfrm>
            <a:off x="1071562" y="5467902"/>
            <a:ext cx="7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/>
              <a:t>We won’t go into lots of examples, like at school. Vectors are quite straightforward, so even if you haven’t seen them before it won’t be a disadvantage. What is more important is your programming!</a:t>
            </a:r>
          </a:p>
        </p:txBody>
      </p:sp>
    </p:spTree>
    <p:extLst>
      <p:ext uri="{BB962C8B-B14F-4D97-AF65-F5344CB8AC3E}">
        <p14:creationId xmlns:p14="http://schemas.microsoft.com/office/powerpoint/2010/main" val="3202974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D16873-F311-2330-5385-1F1CA155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257" y="1811432"/>
            <a:ext cx="6383065" cy="44016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282DD8-1148-978D-0458-E691FA26521F}"/>
              </a:ext>
            </a:extLst>
          </p:cNvPr>
          <p:cNvSpPr/>
          <p:nvPr/>
        </p:nvSpPr>
        <p:spPr>
          <a:xfrm rot="21215088">
            <a:off x="562346" y="1065611"/>
            <a:ext cx="3384907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/>
              <a:t>We’ll implement the concepts as we go through the lectures slides.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6A7C72-FF79-33B0-6073-227536A6C86B}"/>
              </a:ext>
            </a:extLst>
          </p:cNvPr>
          <p:cNvGrpSpPr/>
          <p:nvPr/>
        </p:nvGrpSpPr>
        <p:grpSpPr>
          <a:xfrm>
            <a:off x="5434191" y="189915"/>
            <a:ext cx="3478459" cy="723410"/>
            <a:chOff x="5434191" y="189915"/>
            <a:chExt cx="3478459" cy="723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4CB60D-9320-6E51-DA5D-DB50B5F88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3083" y="232201"/>
              <a:ext cx="929567" cy="68112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66650-6693-8576-B313-D2C7A7093F2E}"/>
                </a:ext>
              </a:extLst>
            </p:cNvPr>
            <p:cNvSpPr txBox="1"/>
            <p:nvPr/>
          </p:nvSpPr>
          <p:spPr>
            <a:xfrm>
              <a:off x="5434191" y="189915"/>
              <a:ext cx="2548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50000"/>
                    </a:schemeClr>
                  </a:solidFill>
                </a:rPr>
                <a:t>This health pack will keep your coding skills strong.  Whenever you see this, it’s time for you to code!</a:t>
              </a:r>
              <a:endParaRPr lang="en-SG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4F55C73-EA87-56C9-D4F8-EBC2BF90DBFB}"/>
              </a:ext>
            </a:extLst>
          </p:cNvPr>
          <p:cNvSpPr txBox="1"/>
          <p:nvPr/>
        </p:nvSpPr>
        <p:spPr>
          <a:xfrm rot="21290584">
            <a:off x="410910" y="5039289"/>
            <a:ext cx="300420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https://tinyurl.com/3r4k9m62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A2861-A9DE-ED0F-C8CD-9DA96E00568B}"/>
              </a:ext>
            </a:extLst>
          </p:cNvPr>
          <p:cNvSpPr txBox="1"/>
          <p:nvPr/>
        </p:nvSpPr>
        <p:spPr>
          <a:xfrm>
            <a:off x="580033" y="4094519"/>
            <a:ext cx="2104229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If you have any questions, add them to this padlet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C1B7A-85F0-EE20-99C9-CDAA6D7164AF}"/>
              </a:ext>
            </a:extLst>
          </p:cNvPr>
          <p:cNvSpPr txBox="1"/>
          <p:nvPr/>
        </p:nvSpPr>
        <p:spPr>
          <a:xfrm>
            <a:off x="5939659" y="3843002"/>
            <a:ext cx="2972991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1600"/>
              <a:t>GMAPS_Vectors_Worksheet.docx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6CC6D6-C593-06C6-DFCB-CC954D8B29FB}"/>
              </a:ext>
            </a:extLst>
          </p:cNvPr>
          <p:cNvCxnSpPr>
            <a:cxnSpLocks/>
          </p:cNvCxnSpPr>
          <p:nvPr/>
        </p:nvCxnSpPr>
        <p:spPr>
          <a:xfrm>
            <a:off x="7426155" y="4187121"/>
            <a:ext cx="0" cy="5740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12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7C9B3D5-9F6F-DFAE-CC8E-33EEBF0F68B6}"/>
              </a:ext>
            </a:extLst>
          </p:cNvPr>
          <p:cNvSpPr txBox="1"/>
          <p:nvPr/>
        </p:nvSpPr>
        <p:spPr>
          <a:xfrm>
            <a:off x="358835" y="793489"/>
            <a:ext cx="312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a) Share your game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2DC196-91DB-BDD0-0535-40576256A2B2}"/>
              </a:ext>
            </a:extLst>
          </p:cNvPr>
          <p:cNvSpPr txBox="1"/>
          <p:nvPr/>
        </p:nvSpPr>
        <p:spPr>
          <a:xfrm>
            <a:off x="358834" y="1294633"/>
            <a:ext cx="312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b) What is gravity?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2593AB-87B3-F939-BD5A-72C2D7BF1A1A}"/>
              </a:ext>
            </a:extLst>
          </p:cNvPr>
          <p:cNvSpPr txBox="1"/>
          <p:nvPr/>
        </p:nvSpPr>
        <p:spPr>
          <a:xfrm>
            <a:off x="1087342" y="1895674"/>
            <a:ext cx="284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/>
              <a:t>BIG question! Thoughts?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4425F6-0AD1-4C7D-2A91-06519F89C2A0}"/>
              </a:ext>
            </a:extLst>
          </p:cNvPr>
          <p:cNvSpPr txBox="1"/>
          <p:nvPr/>
        </p:nvSpPr>
        <p:spPr>
          <a:xfrm>
            <a:off x="1087342" y="3063216"/>
            <a:ext cx="4749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The force of gravity varies with latitude and increases from about 9.780 m/s2 at the Equator to about 9.832 m/s2 at the poles.</a:t>
            </a:r>
            <a:endParaRPr lang="en-SG" sz="16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327A16-ABEC-6362-7AE6-A3CAF7FD86FD}"/>
              </a:ext>
            </a:extLst>
          </p:cNvPr>
          <p:cNvSpPr txBox="1"/>
          <p:nvPr/>
        </p:nvSpPr>
        <p:spPr>
          <a:xfrm>
            <a:off x="741454" y="2643624"/>
            <a:ext cx="549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What is the magnitude of earth’s gravity?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3F600B-5F1F-AB3C-8E24-FFB2F751A81A}"/>
              </a:ext>
            </a:extLst>
          </p:cNvPr>
          <p:cNvSpPr txBox="1"/>
          <p:nvPr/>
        </p:nvSpPr>
        <p:spPr>
          <a:xfrm>
            <a:off x="1087342" y="3841399"/>
            <a:ext cx="32771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50000"/>
                  </a:schemeClr>
                </a:solidFill>
              </a:rPr>
              <a:t>https://en.wikipedia.org/wiki/Gravity#Earth's_gravity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EB2EF6-28D8-AF64-254A-7688717163BD}"/>
              </a:ext>
            </a:extLst>
          </p:cNvPr>
          <p:cNvSpPr txBox="1"/>
          <p:nvPr/>
        </p:nvSpPr>
        <p:spPr>
          <a:xfrm>
            <a:off x="3516597" y="2265006"/>
            <a:ext cx="2523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50000"/>
                  </a:schemeClr>
                </a:solidFill>
              </a:rPr>
              <a:t>https://spaceplace.nasa.gov/what-is-gravity/en/</a:t>
            </a:r>
          </a:p>
        </p:txBody>
      </p:sp>
      <p:pic>
        <p:nvPicPr>
          <p:cNvPr id="1026" name="Picture 2" descr="An animation of gravity at work. Albert Einstein described gravity as a curve in space that wraps around an object—such as a star or a planet. If another object is nearby, it is pulled into the curve.">
            <a:extLst>
              <a:ext uri="{FF2B5EF4-FFF2-40B4-BE49-F238E27FC236}">
                <a16:creationId xmlns:a16="http://schemas.microsoft.com/office/drawing/2014/main" id="{3A302EAC-0F0B-FAED-9169-E32EE3C05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88" y="1627745"/>
            <a:ext cx="2431104" cy="60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BAEA98-0BDD-97D6-C391-EBEB6FE7CB82}"/>
              </a:ext>
            </a:extLst>
          </p:cNvPr>
          <p:cNvSpPr txBox="1"/>
          <p:nvPr/>
        </p:nvSpPr>
        <p:spPr>
          <a:xfrm>
            <a:off x="460420" y="4469830"/>
            <a:ext cx="635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c) Is the gravity vector the same for all positions of Mario?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2C13884-74B7-E7A1-8CC1-CB5F7B6F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47" y="4997172"/>
            <a:ext cx="3591874" cy="16432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CA449C-15B6-922D-C93B-3051198F1828}"/>
              </a:ext>
            </a:extLst>
          </p:cNvPr>
          <p:cNvSpPr txBox="1"/>
          <p:nvPr/>
        </p:nvSpPr>
        <p:spPr>
          <a:xfrm rot="21382247">
            <a:off x="1545805" y="5833679"/>
            <a:ext cx="1719911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200" b="1"/>
              <a:t>Magnitude is the same, but not direction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E2E2AE-693D-84F4-7071-AB9C589A21C4}"/>
              </a:ext>
            </a:extLst>
          </p:cNvPr>
          <p:cNvGrpSpPr/>
          <p:nvPr/>
        </p:nvGrpSpPr>
        <p:grpSpPr>
          <a:xfrm rot="21284019">
            <a:off x="5937915" y="2694575"/>
            <a:ext cx="2821290" cy="1135159"/>
            <a:chOff x="5745536" y="3098521"/>
            <a:chExt cx="2821290" cy="113515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840D6EF-7CC6-3DA1-9902-ACBD9B41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5536" y="3098521"/>
              <a:ext cx="2694711" cy="92292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639768-3933-5AF2-288A-AB670FC87E50}"/>
                </a:ext>
              </a:extLst>
            </p:cNvPr>
            <p:cNvSpPr txBox="1"/>
            <p:nvPr/>
          </p:nvSpPr>
          <p:spPr>
            <a:xfrm>
              <a:off x="6137064" y="4002848"/>
              <a:ext cx="24297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900">
                  <a:solidFill>
                    <a:schemeClr val="bg1">
                      <a:lumMod val="50000"/>
                    </a:schemeClr>
                  </a:solidFill>
                </a:rPr>
                <a:t>https://en.wikipedia.org/wiki/Gravity_of_Earth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86BEF-01C6-B9F5-D0F4-F810FAF8DCE9}"/>
              </a:ext>
            </a:extLst>
          </p:cNvPr>
          <p:cNvSpPr txBox="1"/>
          <p:nvPr/>
        </p:nvSpPr>
        <p:spPr>
          <a:xfrm>
            <a:off x="144805" y="159251"/>
            <a:ext cx="34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QUESTION 1 - Review</a:t>
            </a:r>
          </a:p>
        </p:txBody>
      </p:sp>
    </p:spTree>
    <p:extLst>
      <p:ext uri="{BB962C8B-B14F-4D97-AF65-F5344CB8AC3E}">
        <p14:creationId xmlns:p14="http://schemas.microsoft.com/office/powerpoint/2010/main" val="31435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0AEA4B1-9849-4C63-BE25-92B6E857F32D}"/>
              </a:ext>
            </a:extLst>
          </p:cNvPr>
          <p:cNvSpPr txBox="1"/>
          <p:nvPr/>
        </p:nvSpPr>
        <p:spPr>
          <a:xfrm>
            <a:off x="144805" y="159251"/>
            <a:ext cx="3436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QUESTION 2 -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2BF2A-BF25-64A7-6ABB-1CA4EF0B98CD}"/>
              </a:ext>
            </a:extLst>
          </p:cNvPr>
          <p:cNvSpPr txBox="1"/>
          <p:nvPr/>
        </p:nvSpPr>
        <p:spPr>
          <a:xfrm rot="21290584">
            <a:off x="3108890" y="2998467"/>
            <a:ext cx="394732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2400">
                <a:solidFill>
                  <a:schemeClr val="bg1"/>
                </a:solidFill>
              </a:rPr>
              <a:t>https://tinyurl.com/3r4k9m62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FEE0C-541A-312B-B7DC-066108584519}"/>
              </a:ext>
            </a:extLst>
          </p:cNvPr>
          <p:cNvSpPr txBox="1"/>
          <p:nvPr/>
        </p:nvSpPr>
        <p:spPr>
          <a:xfrm>
            <a:off x="2439272" y="2337063"/>
            <a:ext cx="277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10131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3D2587-881C-98EC-E6E3-3AA434BB64FB}"/>
              </a:ext>
            </a:extLst>
          </p:cNvPr>
          <p:cNvSpPr txBox="1"/>
          <p:nvPr/>
        </p:nvSpPr>
        <p:spPr>
          <a:xfrm>
            <a:off x="217311" y="249516"/>
            <a:ext cx="3729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/>
              <a:t>Before we get started …</a:t>
            </a:r>
          </a:p>
        </p:txBody>
      </p:sp>
      <p:pic>
        <p:nvPicPr>
          <p:cNvPr id="1026" name="Picture 2" descr="A few GIFs to send people and increase that HYPE : r/StardewValley">
            <a:extLst>
              <a:ext uri="{FF2B5EF4-FFF2-40B4-BE49-F238E27FC236}">
                <a16:creationId xmlns:a16="http://schemas.microsoft.com/office/drawing/2014/main" id="{C0CD7C20-2941-6514-5646-030859C2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" y="1061743"/>
            <a:ext cx="2893503" cy="290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ps for Fall Ball | Fall Guys">
            <a:extLst>
              <a:ext uri="{FF2B5EF4-FFF2-40B4-BE49-F238E27FC236}">
                <a16:creationId xmlns:a16="http://schemas.microsoft.com/office/drawing/2014/main" id="{3082F7A8-F242-BA36-1838-D1B369395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16" y="1043478"/>
            <a:ext cx="3352170" cy="292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tnite GIF - Fortnite - Discover &amp; Share GIFs in 2022 | Fortnite, Gif,  Cool gifs">
            <a:extLst>
              <a:ext uri="{FF2B5EF4-FFF2-40B4-BE49-F238E27FC236}">
                <a16:creationId xmlns:a16="http://schemas.microsoft.com/office/drawing/2014/main" id="{6273986C-B986-7D80-DB3F-91A9FC382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11" y="1055801"/>
            <a:ext cx="2906225" cy="291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285C99-68A3-F810-8668-00060C928FD1}"/>
              </a:ext>
            </a:extLst>
          </p:cNvPr>
          <p:cNvSpPr txBox="1"/>
          <p:nvPr/>
        </p:nvSpPr>
        <p:spPr>
          <a:xfrm>
            <a:off x="544858" y="4287927"/>
            <a:ext cx="4910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/>
              <a:t>… game worlds exist in either 2D or 3D space.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C9F11-B580-3054-79A4-0F6CE5962827}"/>
              </a:ext>
            </a:extLst>
          </p:cNvPr>
          <p:cNvSpPr txBox="1"/>
          <p:nvPr/>
        </p:nvSpPr>
        <p:spPr>
          <a:xfrm>
            <a:off x="544859" y="4941112"/>
            <a:ext cx="8032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But how can we describe space logically, so that we can program these game worlds and everything that happens in them?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E4280-A6F3-C5B7-B5F5-46C1FA37642A}"/>
              </a:ext>
            </a:extLst>
          </p:cNvPr>
          <p:cNvSpPr txBox="1"/>
          <p:nvPr/>
        </p:nvSpPr>
        <p:spPr>
          <a:xfrm rot="21123813">
            <a:off x="6764651" y="5943986"/>
            <a:ext cx="2081532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 sz="2000" b="1"/>
              <a:t>Hint: it’s all math!</a:t>
            </a:r>
          </a:p>
        </p:txBody>
      </p:sp>
    </p:spTree>
    <p:extLst>
      <p:ext uri="{BB962C8B-B14F-4D97-AF65-F5344CB8AC3E}">
        <p14:creationId xmlns:p14="http://schemas.microsoft.com/office/powerpoint/2010/main" val="164548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BFEF8-605D-4204-A81D-A53B7AD6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24" y="1831709"/>
            <a:ext cx="6754953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9633C-ACB0-4FB3-AC5A-2F30B8F0D371}"/>
              </a:ext>
            </a:extLst>
          </p:cNvPr>
          <p:cNvSpPr txBox="1"/>
          <p:nvPr/>
        </p:nvSpPr>
        <p:spPr>
          <a:xfrm>
            <a:off x="933711" y="299394"/>
            <a:ext cx="742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1. Find the direction and distance between two points?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9AC67B47-8EF8-41D2-A4B6-66A92E5911F1}"/>
              </a:ext>
            </a:extLst>
          </p:cNvPr>
          <p:cNvGrpSpPr/>
          <p:nvPr/>
        </p:nvGrpSpPr>
        <p:grpSpPr>
          <a:xfrm>
            <a:off x="1586777" y="850769"/>
            <a:ext cx="6148025" cy="1788776"/>
            <a:chOff x="1586777" y="969809"/>
            <a:chExt cx="6148025" cy="1788776"/>
          </a:xfrm>
        </p:grpSpPr>
        <p:pic>
          <p:nvPicPr>
            <p:cNvPr id="6" name="Picture 10" descr="[crop output image]">
              <a:extLst>
                <a:ext uri="{FF2B5EF4-FFF2-40B4-BE49-F238E27FC236}">
                  <a16:creationId xmlns:a16="http://schemas.microsoft.com/office/drawing/2014/main" id="{4F8DE39C-2855-4FD3-B6FE-6EAA0182B41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777" y="1726202"/>
              <a:ext cx="783553" cy="1032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49DFBC4F-22E2-41F3-9846-97449430661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04829" y="969809"/>
              <a:ext cx="929973" cy="1098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07774DE-F808-4CE6-822B-10CE2BCF7DA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70330" y="1637310"/>
              <a:ext cx="4306797" cy="6050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8E270F7-A80F-4FC8-852E-1569586AD7E7}"/>
              </a:ext>
            </a:extLst>
          </p:cNvPr>
          <p:cNvGrpSpPr/>
          <p:nvPr/>
        </p:nvGrpSpPr>
        <p:grpSpPr>
          <a:xfrm>
            <a:off x="933710" y="2853212"/>
            <a:ext cx="7422879" cy="3705394"/>
            <a:chOff x="933710" y="2853212"/>
            <a:chExt cx="7422879" cy="37053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D0AEBD-69A7-4648-9DC2-2FBE081ACB58}"/>
                </a:ext>
              </a:extLst>
            </p:cNvPr>
            <p:cNvSpPr txBox="1"/>
            <p:nvPr/>
          </p:nvSpPr>
          <p:spPr>
            <a:xfrm>
              <a:off x="933710" y="2853212"/>
              <a:ext cx="7422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/>
                <a:t>2. Find the angle between two directions?</a:t>
              </a:r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03F12D1B-6104-483A-9E77-FD25C988D08C}"/>
                </a:ext>
              </a:extLst>
            </p:cNvPr>
            <p:cNvGrpSpPr/>
            <p:nvPr/>
          </p:nvGrpSpPr>
          <p:grpSpPr>
            <a:xfrm>
              <a:off x="2853322" y="3504904"/>
              <a:ext cx="5013153" cy="3053702"/>
              <a:chOff x="2853322" y="3504904"/>
              <a:chExt cx="5013153" cy="3053702"/>
            </a:xfrm>
          </p:grpSpPr>
          <p:pic>
            <p:nvPicPr>
              <p:cNvPr id="1026" name="Picture 2" descr="Pin on MM">
                <a:extLst>
                  <a:ext uri="{FF2B5EF4-FFF2-40B4-BE49-F238E27FC236}">
                    <a16:creationId xmlns:a16="http://schemas.microsoft.com/office/drawing/2014/main" id="{22870B3A-C122-4C70-BF74-BC3C9E98FF91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64925" y="4237205"/>
                <a:ext cx="1373180" cy="1202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0" descr="[crop output image]">
                <a:extLst>
                  <a:ext uri="{FF2B5EF4-FFF2-40B4-BE49-F238E27FC236}">
                    <a16:creationId xmlns:a16="http://schemas.microsoft.com/office/drawing/2014/main" id="{11A9577A-7F66-40D5-854E-9158CC569B8E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2609" y="3504904"/>
                <a:ext cx="799445" cy="1053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D383A5-7A91-4C3F-87AA-6E8EF8FB0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515" y="5398716"/>
                <a:ext cx="0" cy="821336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7349F19-AE91-4BFB-B2CF-1E9B5BD95C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4223514"/>
                <a:ext cx="965606" cy="42157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D1C3C746-2EE5-476C-925C-ABC5DF043912}"/>
                  </a:ext>
                </a:extLst>
              </p:cNvPr>
              <p:cNvSpPr/>
              <p:nvPr/>
            </p:nvSpPr>
            <p:spPr>
              <a:xfrm>
                <a:off x="3223828" y="3970458"/>
                <a:ext cx="1942250" cy="1942250"/>
              </a:xfrm>
              <a:prstGeom prst="arc">
                <a:avLst>
                  <a:gd name="adj1" fmla="val 19750895"/>
                  <a:gd name="adj2" fmla="val 5867043"/>
                </a:avLst>
              </a:prstGeom>
              <a:ln w="28575">
                <a:solidFill>
                  <a:srgbClr val="FF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43BC05-8BAC-4B45-90E2-76E87E4D97A6}"/>
                  </a:ext>
                </a:extLst>
              </p:cNvPr>
              <p:cNvSpPr txBox="1"/>
              <p:nvPr/>
            </p:nvSpPr>
            <p:spPr>
              <a:xfrm>
                <a:off x="2853322" y="6220052"/>
                <a:ext cx="23963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b="1">
                    <a:solidFill>
                      <a:srgbClr val="00B0F0"/>
                    </a:solidFill>
                  </a:rPr>
                  <a:t>Current direction of turret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850E94-45FA-4210-A2B4-CD5C9C071D31}"/>
                  </a:ext>
                </a:extLst>
              </p:cNvPr>
              <p:cNvSpPr txBox="1"/>
              <p:nvPr/>
            </p:nvSpPr>
            <p:spPr>
              <a:xfrm>
                <a:off x="6218870" y="3706048"/>
                <a:ext cx="16476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b="1">
                    <a:solidFill>
                      <a:srgbClr val="00B0F0"/>
                    </a:solidFill>
                  </a:rPr>
                  <a:t>Desired direction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BBFBC0-0A1D-4445-ACAF-536228A4ADAE}"/>
                  </a:ext>
                </a:extLst>
              </p:cNvPr>
              <p:cNvSpPr txBox="1"/>
              <p:nvPr/>
            </p:nvSpPr>
            <p:spPr>
              <a:xfrm>
                <a:off x="5092486" y="5263293"/>
                <a:ext cx="16476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600" b="1">
                    <a:solidFill>
                      <a:srgbClr val="FF0000"/>
                    </a:solidFill>
                  </a:rPr>
                  <a:t>Angle to rotate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877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9633C-ACB0-4FB3-AC5A-2F30B8F0D371}"/>
              </a:ext>
            </a:extLst>
          </p:cNvPr>
          <p:cNvSpPr txBox="1"/>
          <p:nvPr/>
        </p:nvSpPr>
        <p:spPr>
          <a:xfrm>
            <a:off x="826360" y="300626"/>
            <a:ext cx="774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3. Calculate a projectile’s velocity and angle to hit a target?</a:t>
            </a:r>
          </a:p>
        </p:txBody>
      </p:sp>
      <p:pic>
        <p:nvPicPr>
          <p:cNvPr id="6" name="Picture 10" descr="[crop output image]">
            <a:extLst>
              <a:ext uri="{FF2B5EF4-FFF2-40B4-BE49-F238E27FC236}">
                <a16:creationId xmlns:a16="http://schemas.microsoft.com/office/drawing/2014/main" id="{4F8DE39C-2855-4FD3-B6FE-6EAA0182B4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990" y="1932503"/>
            <a:ext cx="665575" cy="8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49DFBC4F-22E2-41F3-9846-9744943066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3762" y="1876458"/>
            <a:ext cx="789948" cy="9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83C33B-C8BE-4B22-A6D6-08446D3F0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58"/>
          <a:stretch/>
        </p:blipFill>
        <p:spPr>
          <a:xfrm>
            <a:off x="2286869" y="985412"/>
            <a:ext cx="4584589" cy="199672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9771A-DD63-46D4-9746-1761C229A10B}"/>
              </a:ext>
            </a:extLst>
          </p:cNvPr>
          <p:cNvGrpSpPr/>
          <p:nvPr/>
        </p:nvGrpSpPr>
        <p:grpSpPr>
          <a:xfrm>
            <a:off x="914143" y="3325413"/>
            <a:ext cx="7422879" cy="3210016"/>
            <a:chOff x="914143" y="3325413"/>
            <a:chExt cx="7422879" cy="32100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D0AEBD-69A7-4648-9DC2-2FBE081ACB58}"/>
                </a:ext>
              </a:extLst>
            </p:cNvPr>
            <p:cNvSpPr txBox="1"/>
            <p:nvPr/>
          </p:nvSpPr>
          <p:spPr>
            <a:xfrm>
              <a:off x="914143" y="3325413"/>
              <a:ext cx="7422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/>
                <a:t>4. Make a better jump?</a:t>
              </a:r>
            </a:p>
          </p:txBody>
        </p:sp>
        <p:pic>
          <p:nvPicPr>
            <p:cNvPr id="16" name="Picture 15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9DE0978-EB72-4F5E-B2E1-66F1853D1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726" y="3930025"/>
              <a:ext cx="4123383" cy="2605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24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D0AEBD-69A7-4648-9DC2-2FBE081ACB58}"/>
              </a:ext>
            </a:extLst>
          </p:cNvPr>
          <p:cNvSpPr txBox="1"/>
          <p:nvPr/>
        </p:nvSpPr>
        <p:spPr>
          <a:xfrm>
            <a:off x="474096" y="332187"/>
            <a:ext cx="8034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5. Decide if the player should be able to go up a slope or not?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7E8FB1-9CFC-4D8F-B543-9626BA39F712}"/>
              </a:ext>
            </a:extLst>
          </p:cNvPr>
          <p:cNvGrpSpPr/>
          <p:nvPr/>
        </p:nvGrpSpPr>
        <p:grpSpPr>
          <a:xfrm>
            <a:off x="474096" y="3504684"/>
            <a:ext cx="6136604" cy="2896949"/>
            <a:chOff x="474096" y="3504684"/>
            <a:chExt cx="6136604" cy="28969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09633C-ACB0-4FB3-AC5A-2F30B8F0D371}"/>
                </a:ext>
              </a:extLst>
            </p:cNvPr>
            <p:cNvSpPr txBox="1"/>
            <p:nvPr/>
          </p:nvSpPr>
          <p:spPr>
            <a:xfrm>
              <a:off x="474096" y="3504684"/>
              <a:ext cx="5347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/>
                <a:t>6. Simulate an object floating in water?</a:t>
              </a:r>
            </a:p>
          </p:txBody>
        </p:sp>
        <p:pic>
          <p:nvPicPr>
            <p:cNvPr id="2050" name="Picture 2" descr="ShipWright - Devlogs - itch.io">
              <a:extLst>
                <a:ext uri="{FF2B5EF4-FFF2-40B4-BE49-F238E27FC236}">
                  <a16:creationId xmlns:a16="http://schemas.microsoft.com/office/drawing/2014/main" id="{6034B580-556E-4C4E-86AC-8088DEEFD1B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337" y="4173789"/>
              <a:ext cx="3974363" cy="2227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8D1B70-7337-4DCB-BD7B-C181B6436D44}"/>
              </a:ext>
            </a:extLst>
          </p:cNvPr>
          <p:cNvGrpSpPr/>
          <p:nvPr/>
        </p:nvGrpSpPr>
        <p:grpSpPr>
          <a:xfrm>
            <a:off x="2520049" y="1243584"/>
            <a:ext cx="4320882" cy="1952061"/>
            <a:chOff x="2543545" y="4315968"/>
            <a:chExt cx="4320882" cy="1952061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C024291-A44B-4E81-BEE0-7532C806F8BF}"/>
                </a:ext>
              </a:extLst>
            </p:cNvPr>
            <p:cNvSpPr/>
            <p:nvPr/>
          </p:nvSpPr>
          <p:spPr>
            <a:xfrm>
              <a:off x="2543545" y="4315968"/>
              <a:ext cx="4320882" cy="1952061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3" name="Picture 10" descr="[crop output image]">
              <a:extLst>
                <a:ext uri="{FF2B5EF4-FFF2-40B4-BE49-F238E27FC236}">
                  <a16:creationId xmlns:a16="http://schemas.microsoft.com/office/drawing/2014/main" id="{11A9577A-7F66-40D5-854E-9158CC569B8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706" y="4730570"/>
              <a:ext cx="679074" cy="89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02EE4A-617D-4B44-94D9-93C5F07F7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8173" y="4711008"/>
              <a:ext cx="841043" cy="38963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02DF27-C9C8-4FC2-B769-C60C0E0EC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775" y="5428662"/>
              <a:ext cx="841043" cy="38963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00AF42-5AAE-4E00-8153-ACC0AC148D3F}"/>
              </a:ext>
            </a:extLst>
          </p:cNvPr>
          <p:cNvSpPr txBox="1"/>
          <p:nvPr/>
        </p:nvSpPr>
        <p:spPr>
          <a:xfrm>
            <a:off x="4491532" y="122909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go 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73AB5A-C3FE-4E38-B6D7-97F454F8E71B}"/>
              </a:ext>
            </a:extLst>
          </p:cNvPr>
          <p:cNvSpPr txBox="1"/>
          <p:nvPr/>
        </p:nvSpPr>
        <p:spPr>
          <a:xfrm>
            <a:off x="1910636" y="2219614"/>
            <a:ext cx="123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slide down</a:t>
            </a:r>
          </a:p>
        </p:txBody>
      </p:sp>
    </p:spTree>
    <p:extLst>
      <p:ext uri="{BB962C8B-B14F-4D97-AF65-F5344CB8AC3E}">
        <p14:creationId xmlns:p14="http://schemas.microsoft.com/office/powerpoint/2010/main" val="120993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2875" y="139254"/>
            <a:ext cx="627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/>
              <a:t>To start, let’s go back a few hundred years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4412D-7C17-C6C9-801B-85473F9F98E3}"/>
              </a:ext>
            </a:extLst>
          </p:cNvPr>
          <p:cNvSpPr txBox="1"/>
          <p:nvPr/>
        </p:nvSpPr>
        <p:spPr>
          <a:xfrm>
            <a:off x="917703" y="3863717"/>
            <a:ext cx="3121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/>
              <a:t>A point in 2D space is represented by TWO coordinate components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9786F5-284F-98E4-E57F-10698CA13519}"/>
              </a:ext>
            </a:extLst>
          </p:cNvPr>
          <p:cNvSpPr txBox="1"/>
          <p:nvPr/>
        </p:nvSpPr>
        <p:spPr>
          <a:xfrm>
            <a:off x="5117443" y="3863717"/>
            <a:ext cx="3121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/>
              <a:t>A point in 3D space is represented by THREE coordinate components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B8A0E2B-6A07-1789-5D9B-8254C122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5" y="728628"/>
            <a:ext cx="3206019" cy="31350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DA93629-C511-81DF-AAA5-2C1A895C8654}"/>
              </a:ext>
            </a:extLst>
          </p:cNvPr>
          <p:cNvSpPr txBox="1"/>
          <p:nvPr/>
        </p:nvSpPr>
        <p:spPr>
          <a:xfrm rot="21123813">
            <a:off x="5505513" y="4850991"/>
            <a:ext cx="296474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 b="1"/>
              <a:t>Note: there are other coordinate systems (like polar coordinates), which we won’t look at now.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9F406-2A25-5006-84CF-A0829EE9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581" y="925486"/>
            <a:ext cx="3275197" cy="2971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14160-1F7A-EF01-3C91-AE4E19C5C051}"/>
              </a:ext>
            </a:extLst>
          </p:cNvPr>
          <p:cNvSpPr txBox="1"/>
          <p:nvPr/>
        </p:nvSpPr>
        <p:spPr>
          <a:xfrm rot="21329671">
            <a:off x="6881021" y="5613296"/>
            <a:ext cx="1870504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 b="1">
                <a:solidFill>
                  <a:schemeClr val="bg1"/>
                </a:solidFill>
              </a:rPr>
              <a:t>Even for cartesian systems, things can get complicated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DEC0B-F791-1834-7634-2B0A1038B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1547"/>
            <a:ext cx="4230991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455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-162012396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21499</TotalTime>
  <Words>1488</Words>
  <Application>Microsoft Office PowerPoint</Application>
  <PresentationFormat>On-screen Show (4:3)</PresentationFormat>
  <Paragraphs>224</Paragraphs>
  <Slides>32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Math</dc:title>
  <dc:creator>Doug Finn</dc:creator>
  <cp:lastModifiedBy>Douglas FINNIGAN (TP)</cp:lastModifiedBy>
  <cp:revision>346</cp:revision>
  <dcterms:created xsi:type="dcterms:W3CDTF">2019-11-11T05:15:22Z</dcterms:created>
  <dcterms:modified xsi:type="dcterms:W3CDTF">2023-10-12T01:45:53Z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2021-10-10T01:01:23Z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45dc16b1-6509-406e-88a2-481c75e02c45</vt:lpwstr>
  </property>
  <property fmtid="{D5CDD505-2E9C-101B-9397-08002B2CF9AE}" pid="8" name="MSIP_Label_d528611d-fe69-484f-b56b-0db8a0d79612_ContentBits">
    <vt:lpwstr>0</vt:lpwstr>
  </property>
</Properties>
</file>